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03" r:id="rId1"/>
  </p:sldMasterIdLst>
  <p:notesMasterIdLst>
    <p:notesMasterId r:id="rId13"/>
  </p:notesMasterIdLst>
  <p:handoutMasterIdLst>
    <p:handoutMasterId r:id="rId14"/>
  </p:handoutMasterIdLst>
  <p:sldIdLst>
    <p:sldId id="256" r:id="rId2"/>
    <p:sldId id="294" r:id="rId3"/>
    <p:sldId id="271" r:id="rId4"/>
    <p:sldId id="272" r:id="rId5"/>
    <p:sldId id="282" r:id="rId6"/>
    <p:sldId id="296" r:id="rId7"/>
    <p:sldId id="283" r:id="rId8"/>
    <p:sldId id="313" r:id="rId9"/>
    <p:sldId id="299" r:id="rId10"/>
    <p:sldId id="300" r:id="rId11"/>
    <p:sldId id="314" r:id="rId12"/>
  </p:sldIdLst>
  <p:sldSz cx="9144000" cy="5143500" type="screen16x9"/>
  <p:notesSz cx="6858000" cy="9144000"/>
  <p:embeddedFontLst>
    <p:embeddedFont>
      <p:font typeface="PT Serif" panose="020B0604020202020204" charset="0"/>
      <p:regular r:id="rId15"/>
      <p:bold r:id="rId16"/>
      <p:italic r:id="rId17"/>
      <p:boldItalic r:id="rId18"/>
    </p:embeddedFont>
    <p:embeddedFont>
      <p:font typeface="Oswald" panose="020B0604020202020204" charset="-52"/>
      <p:regular r:id="rId19"/>
      <p:bold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Oswald" panose="020B0604020202020204" charset="-52"/>
      <a:defRPr sz="1400" b="0" i="0" u="none" strike="noStrike" cap="none">
        <a:solidFill>
          <a:srgbClr val="000000"/>
        </a:solidFill>
        <a:latin typeface="Oswald" panose="020B0604020202020204" charset="-52"/>
        <a:ea typeface="Oswald" panose="020B0604020202020204" charset="-52"/>
        <a:cs typeface="Oswald" panose="020B0604020202020204" charset="-52"/>
        <a:sym typeface="Oswald" panose="020B0604020202020204" charset="-52"/>
      </a:defRPr>
    </a:lvl1pPr>
    <a:lvl2pPr marR="0" lvl="1" algn="l" rtl="0">
      <a:lnSpc>
        <a:spcPct val="100000"/>
      </a:lnSpc>
      <a:spcBef>
        <a:spcPts val="0"/>
      </a:spcBef>
      <a:spcAft>
        <a:spcPts val="0"/>
      </a:spcAft>
      <a:buClr>
        <a:srgbClr val="000000"/>
      </a:buClr>
      <a:buFont typeface="Oswald" panose="020B0604020202020204" charset="-52"/>
      <a:defRPr sz="1400" b="0" i="0" u="none" strike="noStrike" cap="none">
        <a:solidFill>
          <a:srgbClr val="000000"/>
        </a:solidFill>
        <a:latin typeface="Oswald" panose="020B0604020202020204" charset="-52"/>
        <a:ea typeface="Oswald" panose="020B0604020202020204" charset="-52"/>
        <a:cs typeface="Oswald" panose="020B0604020202020204" charset="-52"/>
        <a:sym typeface="Oswald" panose="020B0604020202020204" charset="-52"/>
      </a:defRPr>
    </a:lvl2pPr>
    <a:lvl3pPr marR="0" lvl="2" algn="l" rtl="0">
      <a:lnSpc>
        <a:spcPct val="100000"/>
      </a:lnSpc>
      <a:spcBef>
        <a:spcPts val="0"/>
      </a:spcBef>
      <a:spcAft>
        <a:spcPts val="0"/>
      </a:spcAft>
      <a:buClr>
        <a:srgbClr val="000000"/>
      </a:buClr>
      <a:buFont typeface="Oswald" panose="020B0604020202020204" charset="-52"/>
      <a:defRPr sz="1400" b="0" i="0" u="none" strike="noStrike" cap="none">
        <a:solidFill>
          <a:srgbClr val="000000"/>
        </a:solidFill>
        <a:latin typeface="Oswald" panose="020B0604020202020204" charset="-52"/>
        <a:ea typeface="Oswald" panose="020B0604020202020204" charset="-52"/>
        <a:cs typeface="Oswald" panose="020B0604020202020204" charset="-52"/>
        <a:sym typeface="Oswald" panose="020B0604020202020204" charset="-52"/>
      </a:defRPr>
    </a:lvl3pPr>
    <a:lvl4pPr marR="0" lvl="3" algn="l" rtl="0">
      <a:lnSpc>
        <a:spcPct val="100000"/>
      </a:lnSpc>
      <a:spcBef>
        <a:spcPts val="0"/>
      </a:spcBef>
      <a:spcAft>
        <a:spcPts val="0"/>
      </a:spcAft>
      <a:buClr>
        <a:srgbClr val="000000"/>
      </a:buClr>
      <a:buFont typeface="Oswald" panose="020B0604020202020204" charset="-52"/>
      <a:defRPr sz="1400" b="0" i="0" u="none" strike="noStrike" cap="none">
        <a:solidFill>
          <a:srgbClr val="000000"/>
        </a:solidFill>
        <a:latin typeface="Oswald" panose="020B0604020202020204" charset="-52"/>
        <a:ea typeface="Oswald" panose="020B0604020202020204" charset="-52"/>
        <a:cs typeface="Oswald" panose="020B0604020202020204" charset="-52"/>
        <a:sym typeface="Oswald" panose="020B0604020202020204" charset="-52"/>
      </a:defRPr>
    </a:lvl4pPr>
    <a:lvl5pPr marR="0" lvl="4" algn="l" rtl="0">
      <a:lnSpc>
        <a:spcPct val="100000"/>
      </a:lnSpc>
      <a:spcBef>
        <a:spcPts val="0"/>
      </a:spcBef>
      <a:spcAft>
        <a:spcPts val="0"/>
      </a:spcAft>
      <a:buClr>
        <a:srgbClr val="000000"/>
      </a:buClr>
      <a:buFont typeface="Oswald" panose="020B0604020202020204" charset="-52"/>
      <a:defRPr sz="1400" b="0" i="0" u="none" strike="noStrike" cap="none">
        <a:solidFill>
          <a:srgbClr val="000000"/>
        </a:solidFill>
        <a:latin typeface="Oswald" panose="020B0604020202020204" charset="-52"/>
        <a:ea typeface="Oswald" panose="020B0604020202020204" charset="-52"/>
        <a:cs typeface="Oswald" panose="020B0604020202020204" charset="-52"/>
        <a:sym typeface="Oswald" panose="020B0604020202020204" charset="-52"/>
      </a:defRPr>
    </a:lvl5pPr>
    <a:lvl6pPr marR="0" lvl="5" algn="l" rtl="0">
      <a:lnSpc>
        <a:spcPct val="100000"/>
      </a:lnSpc>
      <a:spcBef>
        <a:spcPts val="0"/>
      </a:spcBef>
      <a:spcAft>
        <a:spcPts val="0"/>
      </a:spcAft>
      <a:buClr>
        <a:srgbClr val="000000"/>
      </a:buClr>
      <a:buFont typeface="Oswald" panose="020B0604020202020204" charset="-52"/>
      <a:defRPr sz="1400" b="0" i="0" u="none" strike="noStrike" cap="none">
        <a:solidFill>
          <a:srgbClr val="000000"/>
        </a:solidFill>
        <a:latin typeface="Oswald" panose="020B0604020202020204" charset="-52"/>
        <a:ea typeface="Oswald" panose="020B0604020202020204" charset="-52"/>
        <a:cs typeface="Oswald" panose="020B0604020202020204" charset="-52"/>
        <a:sym typeface="Oswald" panose="020B0604020202020204" charset="-52"/>
      </a:defRPr>
    </a:lvl6pPr>
    <a:lvl7pPr marR="0" lvl="6" algn="l" rtl="0">
      <a:lnSpc>
        <a:spcPct val="100000"/>
      </a:lnSpc>
      <a:spcBef>
        <a:spcPts val="0"/>
      </a:spcBef>
      <a:spcAft>
        <a:spcPts val="0"/>
      </a:spcAft>
      <a:buClr>
        <a:srgbClr val="000000"/>
      </a:buClr>
      <a:buFont typeface="Oswald" panose="020B0604020202020204" charset="-52"/>
      <a:defRPr sz="1400" b="0" i="0" u="none" strike="noStrike" cap="none">
        <a:solidFill>
          <a:srgbClr val="000000"/>
        </a:solidFill>
        <a:latin typeface="Oswald" panose="020B0604020202020204" charset="-52"/>
        <a:ea typeface="Oswald" panose="020B0604020202020204" charset="-52"/>
        <a:cs typeface="Oswald" panose="020B0604020202020204" charset="-52"/>
        <a:sym typeface="Oswald" panose="020B0604020202020204" charset="-52"/>
      </a:defRPr>
    </a:lvl7pPr>
    <a:lvl8pPr marR="0" lvl="7" algn="l" rtl="0">
      <a:lnSpc>
        <a:spcPct val="100000"/>
      </a:lnSpc>
      <a:spcBef>
        <a:spcPts val="0"/>
      </a:spcBef>
      <a:spcAft>
        <a:spcPts val="0"/>
      </a:spcAft>
      <a:buClr>
        <a:srgbClr val="000000"/>
      </a:buClr>
      <a:buFont typeface="Oswald" panose="020B0604020202020204" charset="-52"/>
      <a:defRPr sz="1400" b="0" i="0" u="none" strike="noStrike" cap="none">
        <a:solidFill>
          <a:srgbClr val="000000"/>
        </a:solidFill>
        <a:latin typeface="Oswald" panose="020B0604020202020204" charset="-52"/>
        <a:ea typeface="Oswald" panose="020B0604020202020204" charset="-52"/>
        <a:cs typeface="Oswald" panose="020B0604020202020204" charset="-52"/>
        <a:sym typeface="Oswald" panose="020B0604020202020204" charset="-52"/>
      </a:defRPr>
    </a:lvl8pPr>
    <a:lvl9pPr marR="0" lvl="8" algn="l" rtl="0">
      <a:lnSpc>
        <a:spcPct val="100000"/>
      </a:lnSpc>
      <a:spcBef>
        <a:spcPts val="0"/>
      </a:spcBef>
      <a:spcAft>
        <a:spcPts val="0"/>
      </a:spcAft>
      <a:buClr>
        <a:srgbClr val="000000"/>
      </a:buClr>
      <a:buFont typeface="Oswald" panose="020B0604020202020204" charset="-52"/>
      <a:defRPr sz="1400" b="0" i="0" u="none" strike="noStrike" cap="none">
        <a:solidFill>
          <a:srgbClr val="000000"/>
        </a:solidFill>
        <a:latin typeface="Oswald" panose="020B0604020202020204" charset="-52"/>
        <a:ea typeface="Oswald" panose="020B0604020202020204" charset="-52"/>
        <a:cs typeface="Oswald" panose="020B0604020202020204" charset="-52"/>
        <a:sym typeface="Oswald" panose="020B0604020202020204" charset="-52"/>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F4A3D39-4975-46BA-BE83-8B02B6239DEE}">
  <a:tblStyle styleId="{BF4A3D39-4975-46BA-BE83-8B02B6239DEE}"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067" autoAdjust="0"/>
  </p:normalViewPr>
  <p:slideViewPr>
    <p:cSldViewPr>
      <p:cViewPr varScale="1">
        <p:scale>
          <a:sx n="102" d="100"/>
          <a:sy n="102" d="100"/>
        </p:scale>
        <p:origin x="898" y="6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0914E04-6E2D-4D47-8021-CB28D6DF5A0A}" type="datetimeFigureOut">
              <a:rPr lang="ru-RU" smtClean="0"/>
              <a:t>19.01.2026</a:t>
            </a:fld>
            <a:endParaRPr lang="ru-RU"/>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65CE818-D167-46BF-9B27-CEBD5C8A085A}" type="slidenum">
              <a:rPr lang="ru-RU" smtClean="0"/>
              <a:t>‹#›</a:t>
            </a:fld>
            <a:endParaRPr lang="ru-RU"/>
          </a:p>
        </p:txBody>
      </p:sp>
    </p:spTree>
    <p:extLst>
      <p:ext uri="{BB962C8B-B14F-4D97-AF65-F5344CB8AC3E}">
        <p14:creationId xmlns:p14="http://schemas.microsoft.com/office/powerpoint/2010/main" val="41604213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Oswald" panose="020B0604020202020204" charset="-52"/>
      <a:defRPr sz="1400" b="0" i="0" u="none" strike="noStrike" cap="none">
        <a:solidFill>
          <a:srgbClr val="000000"/>
        </a:solidFill>
        <a:latin typeface="Oswald" panose="020B0604020202020204" charset="-52"/>
        <a:ea typeface="Oswald" panose="020B0604020202020204" charset="-52"/>
        <a:cs typeface="Oswald" panose="020B0604020202020204" charset="-52"/>
        <a:sym typeface="Oswald" panose="020B0604020202020204" charset="-52"/>
      </a:defRPr>
    </a:lvl1pPr>
    <a:lvl2pPr marR="0" lvl="1" algn="l" rtl="0">
      <a:lnSpc>
        <a:spcPct val="100000"/>
      </a:lnSpc>
      <a:spcBef>
        <a:spcPts val="0"/>
      </a:spcBef>
      <a:spcAft>
        <a:spcPts val="0"/>
      </a:spcAft>
      <a:buClr>
        <a:srgbClr val="000000"/>
      </a:buClr>
      <a:buFont typeface="Oswald" panose="020B0604020202020204" charset="-52"/>
      <a:defRPr sz="1400" b="0" i="0" u="none" strike="noStrike" cap="none">
        <a:solidFill>
          <a:srgbClr val="000000"/>
        </a:solidFill>
        <a:latin typeface="Oswald" panose="020B0604020202020204" charset="-52"/>
        <a:ea typeface="Oswald" panose="020B0604020202020204" charset="-52"/>
        <a:cs typeface="Oswald" panose="020B0604020202020204" charset="-52"/>
        <a:sym typeface="Oswald" panose="020B0604020202020204" charset="-52"/>
      </a:defRPr>
    </a:lvl2pPr>
    <a:lvl3pPr marR="0" lvl="2" algn="l" rtl="0">
      <a:lnSpc>
        <a:spcPct val="100000"/>
      </a:lnSpc>
      <a:spcBef>
        <a:spcPts val="0"/>
      </a:spcBef>
      <a:spcAft>
        <a:spcPts val="0"/>
      </a:spcAft>
      <a:buClr>
        <a:srgbClr val="000000"/>
      </a:buClr>
      <a:buFont typeface="Oswald" panose="020B0604020202020204" charset="-52"/>
      <a:defRPr sz="1400" b="0" i="0" u="none" strike="noStrike" cap="none">
        <a:solidFill>
          <a:srgbClr val="000000"/>
        </a:solidFill>
        <a:latin typeface="Oswald" panose="020B0604020202020204" charset="-52"/>
        <a:ea typeface="Oswald" panose="020B0604020202020204" charset="-52"/>
        <a:cs typeface="Oswald" panose="020B0604020202020204" charset="-52"/>
        <a:sym typeface="Oswald" panose="020B0604020202020204" charset="-52"/>
      </a:defRPr>
    </a:lvl3pPr>
    <a:lvl4pPr marR="0" lvl="3" algn="l" rtl="0">
      <a:lnSpc>
        <a:spcPct val="100000"/>
      </a:lnSpc>
      <a:spcBef>
        <a:spcPts val="0"/>
      </a:spcBef>
      <a:spcAft>
        <a:spcPts val="0"/>
      </a:spcAft>
      <a:buClr>
        <a:srgbClr val="000000"/>
      </a:buClr>
      <a:buFont typeface="Oswald" panose="020B0604020202020204" charset="-52"/>
      <a:defRPr sz="1400" b="0" i="0" u="none" strike="noStrike" cap="none">
        <a:solidFill>
          <a:srgbClr val="000000"/>
        </a:solidFill>
        <a:latin typeface="Oswald" panose="020B0604020202020204" charset="-52"/>
        <a:ea typeface="Oswald" panose="020B0604020202020204" charset="-52"/>
        <a:cs typeface="Oswald" panose="020B0604020202020204" charset="-52"/>
        <a:sym typeface="Oswald" panose="020B0604020202020204" charset="-52"/>
      </a:defRPr>
    </a:lvl4pPr>
    <a:lvl5pPr marR="0" lvl="4" algn="l" rtl="0">
      <a:lnSpc>
        <a:spcPct val="100000"/>
      </a:lnSpc>
      <a:spcBef>
        <a:spcPts val="0"/>
      </a:spcBef>
      <a:spcAft>
        <a:spcPts val="0"/>
      </a:spcAft>
      <a:buClr>
        <a:srgbClr val="000000"/>
      </a:buClr>
      <a:buFont typeface="Oswald" panose="020B0604020202020204" charset="-52"/>
      <a:defRPr sz="1400" b="0" i="0" u="none" strike="noStrike" cap="none">
        <a:solidFill>
          <a:srgbClr val="000000"/>
        </a:solidFill>
        <a:latin typeface="Oswald" panose="020B0604020202020204" charset="-52"/>
        <a:ea typeface="Oswald" panose="020B0604020202020204" charset="-52"/>
        <a:cs typeface="Oswald" panose="020B0604020202020204" charset="-52"/>
        <a:sym typeface="Oswald" panose="020B0604020202020204" charset="-52"/>
      </a:defRPr>
    </a:lvl5pPr>
    <a:lvl6pPr marR="0" lvl="5" algn="l" rtl="0">
      <a:lnSpc>
        <a:spcPct val="100000"/>
      </a:lnSpc>
      <a:spcBef>
        <a:spcPts val="0"/>
      </a:spcBef>
      <a:spcAft>
        <a:spcPts val="0"/>
      </a:spcAft>
      <a:buClr>
        <a:srgbClr val="000000"/>
      </a:buClr>
      <a:buFont typeface="Oswald" panose="020B0604020202020204" charset="-52"/>
      <a:defRPr sz="1400" b="0" i="0" u="none" strike="noStrike" cap="none">
        <a:solidFill>
          <a:srgbClr val="000000"/>
        </a:solidFill>
        <a:latin typeface="Oswald" panose="020B0604020202020204" charset="-52"/>
        <a:ea typeface="Oswald" panose="020B0604020202020204" charset="-52"/>
        <a:cs typeface="Oswald" panose="020B0604020202020204" charset="-52"/>
        <a:sym typeface="Oswald" panose="020B0604020202020204" charset="-52"/>
      </a:defRPr>
    </a:lvl6pPr>
    <a:lvl7pPr marR="0" lvl="6" algn="l" rtl="0">
      <a:lnSpc>
        <a:spcPct val="100000"/>
      </a:lnSpc>
      <a:spcBef>
        <a:spcPts val="0"/>
      </a:spcBef>
      <a:spcAft>
        <a:spcPts val="0"/>
      </a:spcAft>
      <a:buClr>
        <a:srgbClr val="000000"/>
      </a:buClr>
      <a:buFont typeface="Oswald" panose="020B0604020202020204" charset="-52"/>
      <a:defRPr sz="1400" b="0" i="0" u="none" strike="noStrike" cap="none">
        <a:solidFill>
          <a:srgbClr val="000000"/>
        </a:solidFill>
        <a:latin typeface="Oswald" panose="020B0604020202020204" charset="-52"/>
        <a:ea typeface="Oswald" panose="020B0604020202020204" charset="-52"/>
        <a:cs typeface="Oswald" panose="020B0604020202020204" charset="-52"/>
        <a:sym typeface="Oswald" panose="020B0604020202020204" charset="-52"/>
      </a:defRPr>
    </a:lvl7pPr>
    <a:lvl8pPr marR="0" lvl="7" algn="l" rtl="0">
      <a:lnSpc>
        <a:spcPct val="100000"/>
      </a:lnSpc>
      <a:spcBef>
        <a:spcPts val="0"/>
      </a:spcBef>
      <a:spcAft>
        <a:spcPts val="0"/>
      </a:spcAft>
      <a:buClr>
        <a:srgbClr val="000000"/>
      </a:buClr>
      <a:buFont typeface="Oswald" panose="020B0604020202020204" charset="-52"/>
      <a:defRPr sz="1400" b="0" i="0" u="none" strike="noStrike" cap="none">
        <a:solidFill>
          <a:srgbClr val="000000"/>
        </a:solidFill>
        <a:latin typeface="Oswald" panose="020B0604020202020204" charset="-52"/>
        <a:ea typeface="Oswald" panose="020B0604020202020204" charset="-52"/>
        <a:cs typeface="Oswald" panose="020B0604020202020204" charset="-52"/>
        <a:sym typeface="Oswald" panose="020B0604020202020204" charset="-52"/>
      </a:defRPr>
    </a:lvl8pPr>
    <a:lvl9pPr marR="0" lvl="8" algn="l" rtl="0">
      <a:lnSpc>
        <a:spcPct val="100000"/>
      </a:lnSpc>
      <a:spcBef>
        <a:spcPts val="0"/>
      </a:spcBef>
      <a:spcAft>
        <a:spcPts val="0"/>
      </a:spcAft>
      <a:buClr>
        <a:srgbClr val="000000"/>
      </a:buClr>
      <a:buFont typeface="Oswald" panose="020B0604020202020204" charset="-52"/>
      <a:defRPr sz="1400" b="0" i="0" u="none" strike="noStrike" cap="none">
        <a:solidFill>
          <a:srgbClr val="000000"/>
        </a:solidFill>
        <a:latin typeface="Oswald" panose="020B0604020202020204" charset="-52"/>
        <a:ea typeface="Oswald" panose="020B0604020202020204" charset="-52"/>
        <a:cs typeface="Oswald" panose="020B0604020202020204" charset="-52"/>
        <a:sym typeface="Oswald" panose="020B0604020202020204" charset="-52"/>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e658c09197_2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0" name="Google Shape;90;ge658c09197_2_2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e7172d09a8_1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95" name="Google Shape;195;ge7172d09a8_1_1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e7172d09a8_1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02" name="Google Shape;202;ge7172d09a8_1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e7172d09a8_1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72" name="Google Shape;272;ge7172d09a8_1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e7172d09a8_1_2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79" name="Google Shape;279;ge7172d09a8_1_2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382878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e7172d09a8_1_2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79" name="Google Shape;279;ge7172d09a8_1_2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e7172d09a8_1_1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0" name="Google Shape;230;ge7172d09a8_1_1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920845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e7172d09a8_1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72" name="Google Shape;272;ge7172d09a8_1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06027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e7172d09a8_1_2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79" name="Google Shape;279;ge7172d09a8_1_2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075908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e7172d09a8_1_1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0" name="Google Shape;230;ge7172d09a8_1_1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265411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6350"/>
            <a:ext cx="9144000" cy="5149850"/>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300" y="1803400"/>
            <a:ext cx="5825202" cy="1234727"/>
          </a:xfrm>
        </p:spPr>
        <p:txBody>
          <a:bodyPr anchor="b">
            <a:noAutofit/>
          </a:bodyPr>
          <a:lstStyle>
            <a:lvl1pPr algn="r">
              <a:defRPr sz="405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130300" y="3038125"/>
            <a:ext cx="5825202" cy="822674"/>
          </a:xfrm>
        </p:spPr>
        <p:txBody>
          <a:bodyPr anchor="t"/>
          <a:lstStyle>
            <a:lvl1pPr marL="0" indent="0" algn="r">
              <a:buNone/>
              <a:defRPr>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5923F103-BC34-4FE4-A40E-EDDEECFDA5D0}" type="datetimeFigureOut">
              <a:rPr lang="en-US" smtClean="0"/>
              <a:pPr/>
              <a:t>1/19/2026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328780957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700"/>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3491529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508001" y="2025651"/>
            <a:ext cx="6447501" cy="1369936"/>
          </a:xfrm>
        </p:spPr>
        <p:txBody>
          <a:bodyPr anchor="b"/>
          <a:lstStyle>
            <a:lvl1pPr algn="l">
              <a:defRPr sz="3000" b="0" cap="none"/>
            </a:lvl1pPr>
          </a:lstStyle>
          <a:p>
            <a:r>
              <a:rPr lang="ru-RU"/>
              <a:t>Образец заголовка</a:t>
            </a:r>
            <a:endParaRPr lang="en-US" dirty="0"/>
          </a:p>
        </p:txBody>
      </p:sp>
      <p:sp>
        <p:nvSpPr>
          <p:cNvPr id="3" name="Text Placeholder 2"/>
          <p:cNvSpPr>
            <a:spLocks noGrp="1"/>
          </p:cNvSpPr>
          <p:nvPr>
            <p:ph type="body" idx="1"/>
          </p:nvPr>
        </p:nvSpPr>
        <p:spPr>
          <a:xfrm>
            <a:off x="508001" y="3395586"/>
            <a:ext cx="6447501" cy="645300"/>
          </a:xfrm>
        </p:spPr>
        <p:txBody>
          <a:bodyPr anchor="t"/>
          <a:lstStyle>
            <a:lvl1pPr marL="0" indent="0" algn="l">
              <a:buNone/>
              <a:defRPr sz="150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F34E6425-0181-43F2-84FC-787E803FD2F8}" type="datetimeFigureOut">
              <a:rPr lang="en-US" smtClean="0"/>
              <a:t>1/19/2026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3237163524"/>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508001" y="1620442"/>
            <a:ext cx="3138026" cy="291057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3817477" y="1620442"/>
            <a:ext cx="3138026" cy="291058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smtClean="0"/>
              <a:t>1/19/2026</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2468589909"/>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506809" y="1620737"/>
            <a:ext cx="3139217"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4" name="Content Placeholder 3"/>
          <p:cNvSpPr>
            <a:spLocks noGrp="1"/>
          </p:cNvSpPr>
          <p:nvPr>
            <p:ph sz="half" idx="2"/>
          </p:nvPr>
        </p:nvSpPr>
        <p:spPr>
          <a:xfrm>
            <a:off x="506809" y="2052934"/>
            <a:ext cx="3139217" cy="2478088"/>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3816287" y="1620737"/>
            <a:ext cx="3139214"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6" name="Content Placeholder 5"/>
          <p:cNvSpPr>
            <a:spLocks noGrp="1"/>
          </p:cNvSpPr>
          <p:nvPr>
            <p:ph sz="quarter" idx="4"/>
          </p:nvPr>
        </p:nvSpPr>
        <p:spPr>
          <a:xfrm>
            <a:off x="3816288" y="2052934"/>
            <a:ext cx="3139213" cy="2478088"/>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smtClean="0"/>
              <a:t>1/19/2026</a:t>
            </a:fld>
            <a:endParaRPr lang="en-US" dirty="0"/>
          </a:p>
        </p:txBody>
      </p:sp>
      <p:sp>
        <p:nvSpPr>
          <p:cNvPr id="8" name="Footer Placeholder 7"/>
          <p:cNvSpPr>
            <a:spLocks noGrp="1"/>
          </p:cNvSpPr>
          <p:nvPr>
            <p:ph type="ftr" sz="quarter" idx="11"/>
          </p:nvPr>
        </p:nvSpPr>
        <p:spPr/>
        <p:txBody>
          <a:bodyPr/>
          <a:lstStyle/>
          <a:p>
            <a:r>
              <a:rPr lang="en-US"/>
              <a:t>
              </a:t>
            </a:r>
            <a:endParaRPr lang="en-US" dirty="0"/>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4254416278"/>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508001" y="457200"/>
            <a:ext cx="6447501" cy="9906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smtClean="0"/>
              <a:t>1/19/2026</a:t>
            </a:fld>
            <a:endParaRPr lang="en-US" dirty="0"/>
          </a:p>
        </p:txBody>
      </p:sp>
      <p:sp>
        <p:nvSpPr>
          <p:cNvPr id="4" name="Footer Placeholder 3"/>
          <p:cNvSpPr>
            <a:spLocks noGrp="1"/>
          </p:cNvSpPr>
          <p:nvPr>
            <p:ph type="ftr" sz="quarter" idx="11"/>
          </p:nvPr>
        </p:nvSpPr>
        <p:spPr/>
        <p:txBody>
          <a:bodyPr/>
          <a:lstStyle/>
          <a:p>
            <a:r>
              <a:rPr lang="en-US"/>
              <a:t>
              </a:t>
            </a:r>
            <a:endParaRPr lang="en-US" dirty="0"/>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4193058309"/>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smtClean="0"/>
              <a:t>1/19/2026</a:t>
            </a:fld>
            <a:endParaRPr lang="en-US" dirty="0"/>
          </a:p>
        </p:txBody>
      </p:sp>
      <p:sp>
        <p:nvSpPr>
          <p:cNvPr id="3" name="Footer Placeholder 2"/>
          <p:cNvSpPr>
            <a:spLocks noGrp="1"/>
          </p:cNvSpPr>
          <p:nvPr>
            <p:ph type="ftr" sz="quarter" idx="11"/>
          </p:nvPr>
        </p:nvSpPr>
        <p:spPr/>
        <p:txBody>
          <a:bodyPr/>
          <a:lstStyle/>
          <a:p>
            <a:r>
              <a:rPr lang="en-US"/>
              <a:t>
              </a:t>
            </a:r>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884007718"/>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08001" y="1123953"/>
            <a:ext cx="2890896" cy="958850"/>
          </a:xfrm>
        </p:spPr>
        <p:txBody>
          <a:bodyPr anchor="b">
            <a:normAutofit/>
          </a:bodyPr>
          <a:lstStyle>
            <a:lvl1pPr>
              <a:defRPr sz="1500"/>
            </a:lvl1pPr>
          </a:lstStyle>
          <a:p>
            <a:r>
              <a:rPr lang="ru-RU"/>
              <a:t>Образец заголовка</a:t>
            </a:r>
            <a:endParaRPr lang="en-US" dirty="0"/>
          </a:p>
        </p:txBody>
      </p:sp>
      <p:sp>
        <p:nvSpPr>
          <p:cNvPr id="3" name="Content Placeholder 2"/>
          <p:cNvSpPr>
            <a:spLocks noGrp="1"/>
          </p:cNvSpPr>
          <p:nvPr>
            <p:ph idx="1"/>
          </p:nvPr>
        </p:nvSpPr>
        <p:spPr>
          <a:xfrm>
            <a:off x="3570346" y="386193"/>
            <a:ext cx="3385156" cy="4144828"/>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508001" y="2082802"/>
            <a:ext cx="2890896" cy="1938337"/>
          </a:xfrm>
        </p:spPr>
        <p:txBody>
          <a:bodyPr>
            <a:normAutofit/>
          </a:bodyPr>
          <a:lstStyle>
            <a:lvl1pPr marL="0" indent="0">
              <a:buNone/>
              <a:defRPr sz="1050"/>
            </a:lvl1pPr>
            <a:lvl2pPr marL="342797" indent="0">
              <a:buNone/>
              <a:defRPr sz="1050"/>
            </a:lvl2pPr>
            <a:lvl3pPr marL="685595" indent="0">
              <a:buNone/>
              <a:defRPr sz="900"/>
            </a:lvl3pPr>
            <a:lvl4pPr marL="1028392" indent="0">
              <a:buNone/>
              <a:defRPr sz="750"/>
            </a:lvl4pPr>
            <a:lvl5pPr marL="1371188" indent="0">
              <a:buNone/>
              <a:defRPr sz="750"/>
            </a:lvl5pPr>
            <a:lvl6pPr marL="1713986" indent="0">
              <a:buNone/>
              <a:defRPr sz="750"/>
            </a:lvl6pPr>
            <a:lvl7pPr marL="2056783" indent="0">
              <a:buNone/>
              <a:defRPr sz="750"/>
            </a:lvl7pPr>
            <a:lvl8pPr marL="2399580" indent="0">
              <a:buNone/>
              <a:defRPr sz="750"/>
            </a:lvl8pPr>
            <a:lvl9pPr marL="2742377" indent="0">
              <a:buNone/>
              <a:defRPr sz="750"/>
            </a:lvl9pPr>
          </a:lstStyle>
          <a:p>
            <a:pPr lvl="0"/>
            <a:r>
              <a:rPr lang="ru-RU"/>
              <a:t>Образец текста</a:t>
            </a:r>
          </a:p>
        </p:txBody>
      </p:sp>
      <p:sp>
        <p:nvSpPr>
          <p:cNvPr id="5" name="Date Placeholder 4"/>
          <p:cNvSpPr>
            <a:spLocks noGrp="1"/>
          </p:cNvSpPr>
          <p:nvPr>
            <p:ph type="dt" sz="half" idx="10"/>
          </p:nvPr>
        </p:nvSpPr>
        <p:spPr/>
        <p:txBody>
          <a:bodyPr/>
          <a:lstStyle/>
          <a:p>
            <a:fld id="{76E86A4C-8E40-4F87-A4F0-01A0687C5742}" type="datetimeFigureOut">
              <a:rPr lang="en-US" smtClean="0"/>
              <a:t>1/19/2026</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2774369259"/>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08001" y="3600450"/>
            <a:ext cx="6447500" cy="425054"/>
          </a:xfrm>
        </p:spPr>
        <p:txBody>
          <a:bodyPr anchor="b">
            <a:normAutofit/>
          </a:bodyPr>
          <a:lstStyle>
            <a:lvl1pPr algn="l">
              <a:defRPr sz="18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08001" y="457200"/>
            <a:ext cx="6447501" cy="2884289"/>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ru-RU"/>
              <a:t>Вставка рисунка</a:t>
            </a:r>
            <a:endParaRPr lang="en-US" dirty="0"/>
          </a:p>
        </p:txBody>
      </p:sp>
      <p:sp>
        <p:nvSpPr>
          <p:cNvPr id="4" name="Text Placeholder 3"/>
          <p:cNvSpPr>
            <a:spLocks noGrp="1"/>
          </p:cNvSpPr>
          <p:nvPr>
            <p:ph type="body" sz="half" idx="2"/>
          </p:nvPr>
        </p:nvSpPr>
        <p:spPr>
          <a:xfrm>
            <a:off x="508001" y="4025504"/>
            <a:ext cx="6447500" cy="505518"/>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ru-RU"/>
              <a:t>Образец текста</a:t>
            </a:r>
          </a:p>
        </p:txBody>
      </p:sp>
      <p:sp>
        <p:nvSpPr>
          <p:cNvPr id="5" name="Date Placeholder 4"/>
          <p:cNvSpPr>
            <a:spLocks noGrp="1"/>
          </p:cNvSpPr>
          <p:nvPr>
            <p:ph type="dt" sz="half" idx="10"/>
          </p:nvPr>
        </p:nvSpPr>
        <p:spPr/>
        <p:txBody>
          <a:bodyPr/>
          <a:lstStyle/>
          <a:p>
            <a:fld id="{35E72C73-2D91-4E12-BA25-F0AA0C03599B}" type="datetimeFigureOut">
              <a:rPr lang="en-US" smtClean="0"/>
              <a:t>1/19/2026</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428039846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508001" y="457200"/>
            <a:ext cx="6447501" cy="2552700"/>
          </a:xfrm>
        </p:spPr>
        <p:txBody>
          <a:bodyPr anchor="ctr">
            <a:normAutofit/>
          </a:bodyPr>
          <a:lstStyle>
            <a:lvl1pPr algn="l">
              <a:defRPr sz="3300" b="0" cap="none"/>
            </a:lvl1pPr>
          </a:lstStyle>
          <a:p>
            <a:r>
              <a:rPr lang="ru-RU"/>
              <a:t>Образец заголовка</a:t>
            </a:r>
            <a:endParaRPr lang="en-US" dirty="0"/>
          </a:p>
        </p:txBody>
      </p:sp>
      <p:sp>
        <p:nvSpPr>
          <p:cNvPr id="3" name="Text Placeholder 2"/>
          <p:cNvSpPr>
            <a:spLocks noGrp="1"/>
          </p:cNvSpPr>
          <p:nvPr>
            <p:ph type="body" idx="1"/>
          </p:nvPr>
        </p:nvSpPr>
        <p:spPr>
          <a:xfrm>
            <a:off x="508001" y="3352800"/>
            <a:ext cx="6447501" cy="117822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2BE451C3-0FF4-47C4-B829-773ADF60F88C}" type="datetimeFigureOut">
              <a:rPr lang="en-US" smtClean="0"/>
              <a:t>1/19/2026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302739475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98500" y="457200"/>
            <a:ext cx="6070601" cy="2266950"/>
          </a:xfrm>
        </p:spPr>
        <p:txBody>
          <a:bodyPr anchor="ctr">
            <a:normAutofit/>
          </a:bodyPr>
          <a:lstStyle>
            <a:lvl1pPr algn="l">
              <a:defRPr sz="33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024604" y="2724150"/>
            <a:ext cx="5418393" cy="285750"/>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ru-RU"/>
              <a:t>Образец текста</a:t>
            </a:r>
          </a:p>
        </p:txBody>
      </p:sp>
      <p:sp>
        <p:nvSpPr>
          <p:cNvPr id="3" name="Text Placeholder 2"/>
          <p:cNvSpPr>
            <a:spLocks noGrp="1"/>
          </p:cNvSpPr>
          <p:nvPr>
            <p:ph type="body" idx="1"/>
          </p:nvPr>
        </p:nvSpPr>
        <p:spPr>
          <a:xfrm>
            <a:off x="508001" y="3352800"/>
            <a:ext cx="6447501" cy="117822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2BE451C3-0FF4-47C4-B829-773ADF60F88C}" type="datetimeFigureOut">
              <a:rPr lang="en-US" smtClean="0"/>
              <a:t>1/19/2026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
        <p:nvSpPr>
          <p:cNvPr id="20" name="TextBox 19"/>
          <p:cNvSpPr txBox="1"/>
          <p:nvPr/>
        </p:nvSpPr>
        <p:spPr>
          <a:xfrm>
            <a:off x="406403" y="592784"/>
            <a:ext cx="457200" cy="438582"/>
          </a:xfrm>
          <a:prstGeom prst="rect">
            <a:avLst/>
          </a:prstGeom>
        </p:spPr>
        <p:txBody>
          <a:bodyPr vert="horz" lIns="68580" tIns="34290" rIns="68580" bIns="34290" rtlCol="0" anchor="ctr">
            <a:noAutofit/>
          </a:bodyPr>
          <a:lstStyle/>
          <a:p>
            <a:pPr lvl="0"/>
            <a:r>
              <a:rPr lang="en-US" sz="6000" baseline="0" dirty="0" smtClean="0">
                <a:ln w="3175" cmpd="sng">
                  <a:noFill/>
                </a:ln>
                <a:solidFill>
                  <a:schemeClr val="accent1">
                    <a:lumMod val="60000"/>
                    <a:lumOff val="40000"/>
                  </a:schemeClr>
                </a:solidFill>
                <a:effectLst/>
                <a:latin typeface="Oswald" panose="020B0604020202020204" charset="-52"/>
              </a:rPr>
              <a:t>«</a:t>
            </a:r>
            <a:endParaRPr lang="en-US" sz="6000" baseline="0" dirty="0">
              <a:ln w="3175" cmpd="sng">
                <a:noFill/>
              </a:ln>
              <a:solidFill>
                <a:schemeClr val="accent1">
                  <a:lumMod val="60000"/>
                  <a:lumOff val="40000"/>
                </a:schemeClr>
              </a:solidFill>
              <a:effectLst/>
              <a:latin typeface="Oswald" panose="020B0604020202020204" charset="-52"/>
            </a:endParaRPr>
          </a:p>
        </p:txBody>
      </p:sp>
      <p:sp>
        <p:nvSpPr>
          <p:cNvPr id="22" name="TextBox 21"/>
          <p:cNvSpPr txBox="1"/>
          <p:nvPr/>
        </p:nvSpPr>
        <p:spPr>
          <a:xfrm>
            <a:off x="6669758" y="2164917"/>
            <a:ext cx="457200" cy="438582"/>
          </a:xfrm>
          <a:prstGeom prst="rect">
            <a:avLst/>
          </a:prstGeom>
        </p:spPr>
        <p:txBody>
          <a:bodyPr vert="horz" lIns="68580" tIns="34290" rIns="68580" bIns="34290" rtlCol="0" anchor="ctr">
            <a:noAutofit/>
          </a:bodyPr>
          <a:lstStyle/>
          <a:p>
            <a:pPr lvl="0"/>
            <a:r>
              <a:rPr lang="en-US" sz="6000" baseline="0" dirty="0" smtClean="0">
                <a:ln w="3175" cmpd="sng">
                  <a:noFill/>
                </a:ln>
                <a:solidFill>
                  <a:schemeClr val="accent1">
                    <a:lumMod val="60000"/>
                    <a:lumOff val="40000"/>
                  </a:schemeClr>
                </a:solidFill>
                <a:latin typeface="Oswald" panose="020B0604020202020204" charset="-52"/>
              </a:rPr>
              <a:t>«</a:t>
            </a:r>
            <a:endParaRPr lang="en-US" sz="1050" dirty="0">
              <a:solidFill>
                <a:schemeClr val="accent1">
                  <a:lumMod val="60000"/>
                  <a:lumOff val="40000"/>
                </a:schemeClr>
              </a:solidFill>
              <a:latin typeface="Oswald" panose="020B0604020202020204" charset="-52"/>
            </a:endParaRPr>
          </a:p>
        </p:txBody>
      </p:sp>
    </p:spTree>
    <p:extLst>
      <p:ext uri="{BB962C8B-B14F-4D97-AF65-F5344CB8AC3E}">
        <p14:creationId xmlns:p14="http://schemas.microsoft.com/office/powerpoint/2010/main" val="4008986137"/>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508001" y="1448991"/>
            <a:ext cx="6447501" cy="1946595"/>
          </a:xfrm>
        </p:spPr>
        <p:txBody>
          <a:bodyPr anchor="b">
            <a:normAutofit/>
          </a:bodyPr>
          <a:lstStyle>
            <a:lvl1pPr algn="l">
              <a:defRPr sz="3300" b="0" cap="none"/>
            </a:lvl1pPr>
          </a:lstStyle>
          <a:p>
            <a:r>
              <a:rPr lang="ru-RU"/>
              <a:t>Образец заголовка</a:t>
            </a:r>
            <a:endParaRPr lang="en-US" dirty="0"/>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2BE451C3-0FF4-47C4-B829-773ADF60F88C}" type="datetimeFigureOut">
              <a:rPr lang="en-US" smtClean="0"/>
              <a:t>1/19/2026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3467988579"/>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98500" y="457200"/>
            <a:ext cx="6070601" cy="2266950"/>
          </a:xfrm>
        </p:spPr>
        <p:txBody>
          <a:bodyPr anchor="ctr">
            <a:normAutofit/>
          </a:bodyPr>
          <a:lstStyle>
            <a:lvl1pPr algn="l">
              <a:defRPr sz="33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507999" y="3009900"/>
            <a:ext cx="6447502" cy="385686"/>
          </a:xfrm>
        </p:spPr>
        <p:txBody>
          <a:bodyPr anchor="b">
            <a:noAutofit/>
          </a:bodyPr>
          <a:lstStyle>
            <a:lvl1pPr marL="0" indent="0">
              <a:buFontTx/>
              <a:buNone/>
              <a:defRPr sz="1800">
                <a:solidFill>
                  <a:schemeClr val="tx1">
                    <a:lumMod val="75000"/>
                    <a:lumOff val="25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ru-RU"/>
              <a:t>Образец текста</a:t>
            </a:r>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2BE451C3-0FF4-47C4-B829-773ADF60F88C}" type="datetimeFigureOut">
              <a:rPr lang="en-US" smtClean="0"/>
              <a:t>1/19/2026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
        <p:nvSpPr>
          <p:cNvPr id="24" name="TextBox 23"/>
          <p:cNvSpPr txBox="1"/>
          <p:nvPr/>
        </p:nvSpPr>
        <p:spPr>
          <a:xfrm>
            <a:off x="406403" y="592784"/>
            <a:ext cx="457200" cy="438582"/>
          </a:xfrm>
          <a:prstGeom prst="rect">
            <a:avLst/>
          </a:prstGeom>
        </p:spPr>
        <p:txBody>
          <a:bodyPr vert="horz" lIns="68580" tIns="34290" rIns="68580" bIns="34290" rtlCol="0" anchor="ctr">
            <a:noAutofit/>
          </a:bodyPr>
          <a:lstStyle/>
          <a:p>
            <a:pPr lvl="0"/>
            <a:r>
              <a:rPr lang="en-US" sz="6000" baseline="0" dirty="0" smtClean="0">
                <a:ln w="3175" cmpd="sng">
                  <a:noFill/>
                </a:ln>
                <a:solidFill>
                  <a:schemeClr val="accent1">
                    <a:lumMod val="60000"/>
                    <a:lumOff val="40000"/>
                  </a:schemeClr>
                </a:solidFill>
                <a:effectLst/>
                <a:latin typeface="Oswald" panose="020B0604020202020204" charset="-52"/>
              </a:rPr>
              <a:t>«</a:t>
            </a:r>
            <a:endParaRPr lang="en-US" sz="6000" baseline="0" dirty="0">
              <a:ln w="3175" cmpd="sng">
                <a:noFill/>
              </a:ln>
              <a:solidFill>
                <a:schemeClr val="accent1">
                  <a:lumMod val="60000"/>
                  <a:lumOff val="40000"/>
                </a:schemeClr>
              </a:solidFill>
              <a:effectLst/>
              <a:latin typeface="Oswald" panose="020B0604020202020204" charset="-52"/>
            </a:endParaRPr>
          </a:p>
        </p:txBody>
      </p:sp>
      <p:sp>
        <p:nvSpPr>
          <p:cNvPr id="25" name="TextBox 24"/>
          <p:cNvSpPr txBox="1"/>
          <p:nvPr/>
        </p:nvSpPr>
        <p:spPr>
          <a:xfrm>
            <a:off x="6669758" y="2164917"/>
            <a:ext cx="457200" cy="438582"/>
          </a:xfrm>
          <a:prstGeom prst="rect">
            <a:avLst/>
          </a:prstGeom>
        </p:spPr>
        <p:txBody>
          <a:bodyPr vert="horz" lIns="68580" tIns="34290" rIns="68580" bIns="34290" rtlCol="0" anchor="ctr">
            <a:noAutofit/>
          </a:bodyPr>
          <a:lstStyle/>
          <a:p>
            <a:pPr lvl="0"/>
            <a:r>
              <a:rPr lang="en-US" sz="6000" baseline="0" dirty="0" smtClean="0">
                <a:ln w="3175" cmpd="sng">
                  <a:noFill/>
                </a:ln>
                <a:solidFill>
                  <a:schemeClr val="accent1">
                    <a:lumMod val="60000"/>
                    <a:lumOff val="40000"/>
                  </a:schemeClr>
                </a:solidFill>
                <a:effectLst/>
                <a:latin typeface="Oswald" panose="020B0604020202020204" charset="-52"/>
              </a:rPr>
              <a:t>«</a:t>
            </a:r>
            <a:endParaRPr lang="en-US" sz="6000" baseline="0" dirty="0">
              <a:ln w="3175" cmpd="sng">
                <a:noFill/>
              </a:ln>
              <a:solidFill>
                <a:schemeClr val="accent1">
                  <a:lumMod val="60000"/>
                  <a:lumOff val="40000"/>
                </a:schemeClr>
              </a:solidFill>
              <a:effectLst/>
              <a:latin typeface="Oswald" panose="020B0604020202020204" charset="-52"/>
            </a:endParaRPr>
          </a:p>
        </p:txBody>
      </p:sp>
    </p:spTree>
    <p:extLst>
      <p:ext uri="{BB962C8B-B14F-4D97-AF65-F5344CB8AC3E}">
        <p14:creationId xmlns:p14="http://schemas.microsoft.com/office/powerpoint/2010/main" val="3742412490"/>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514350" y="457200"/>
            <a:ext cx="6441152" cy="2266950"/>
          </a:xfrm>
        </p:spPr>
        <p:txBody>
          <a:bodyPr anchor="ctr">
            <a:normAutofit/>
          </a:bodyPr>
          <a:lstStyle>
            <a:lvl1pPr algn="l">
              <a:defRPr sz="33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507999" y="3009900"/>
            <a:ext cx="6447502" cy="385686"/>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ru-RU"/>
              <a:t>Образец текста</a:t>
            </a:r>
          </a:p>
        </p:txBody>
      </p:sp>
      <p:sp>
        <p:nvSpPr>
          <p:cNvPr id="3" name="Text Placeholder 2"/>
          <p:cNvSpPr>
            <a:spLocks noGrp="1"/>
          </p:cNvSpPr>
          <p:nvPr>
            <p:ph type="body" idx="1"/>
          </p:nvPr>
        </p:nvSpPr>
        <p:spPr>
          <a:xfrm>
            <a:off x="508001" y="3395586"/>
            <a:ext cx="6447501" cy="1135436"/>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2BE451C3-0FF4-47C4-B829-773ADF60F88C}" type="datetimeFigureOut">
              <a:rPr lang="en-US" smtClean="0"/>
              <a:t>1/19/2026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142102478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3086D93-FCAC-47E0-A2EE-787E62CA814C}" type="datetimeFigureOut">
              <a:rPr lang="en-US" smtClean="0"/>
              <a:t>1/19/2026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1204107553"/>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5755" y="457200"/>
            <a:ext cx="978557" cy="3938588"/>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508001" y="457200"/>
            <a:ext cx="5295113" cy="393858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CDA879A6-0FD0-4734-A311-86BFCA472E6E}" type="datetimeFigureOut">
              <a:rPr lang="en-US" smtClean="0"/>
              <a:t>1/19/2026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1060295079"/>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DADFE4">
                <a:alpha val="60000"/>
              </a:srgbClr>
            </a:gs>
            <a:gs pos="100000">
              <a:srgbClr val="F3F3F3"/>
            </a:gs>
          </a:gsLst>
          <a:lin ang="5400012" scaled="0"/>
          <a:tileRect/>
        </a:gradFill>
        <a:effectLst/>
      </p:bgPr>
    </p:bg>
    <p:spTree>
      <p:nvGrpSpPr>
        <p:cNvPr id="1" name=""/>
        <p:cNvGrpSpPr/>
        <p:nvPr/>
      </p:nvGrpSpPr>
      <p:grpSpPr>
        <a:xfrm>
          <a:off x="0" y="0"/>
          <a:ext cx="0" cy="0"/>
          <a:chOff x="0" y="0"/>
          <a:chExt cx="0" cy="0"/>
        </a:xfrm>
      </p:grpSpPr>
      <p:grpSp>
        <p:nvGrpSpPr>
          <p:cNvPr id="7" name="Group 6"/>
          <p:cNvGrpSpPr/>
          <p:nvPr/>
        </p:nvGrpSpPr>
        <p:grpSpPr>
          <a:xfrm>
            <a:off x="0" y="-6350"/>
            <a:ext cx="9144000" cy="5149850"/>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457200"/>
            <a:ext cx="6447501" cy="9906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508001" y="1620442"/>
            <a:ext cx="6447501" cy="291058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5403850" y="4531022"/>
            <a:ext cx="683954" cy="273844"/>
          </a:xfrm>
          <a:prstGeom prst="rect">
            <a:avLst/>
          </a:prstGeom>
        </p:spPr>
        <p:txBody>
          <a:bodyPr vert="horz" lIns="91440" tIns="45720" rIns="91440" bIns="45720" rtlCol="0" anchor="ctr"/>
          <a:lstStyle>
            <a:lvl1pPr algn="r">
              <a:defRPr sz="675">
                <a:solidFill>
                  <a:schemeClr val="tx1">
                    <a:tint val="75000"/>
                  </a:schemeClr>
                </a:solidFill>
              </a:defRPr>
            </a:lvl1pPr>
          </a:lstStyle>
          <a:p>
            <a:fld id="{2BE451C3-0FF4-47C4-B829-773ADF60F88C}" type="datetimeFigureOut">
              <a:rPr lang="en-US" smtClean="0"/>
              <a:t>1/19/2026</a:t>
            </a:fld>
            <a:endParaRPr lang="en-US" dirty="0"/>
          </a:p>
        </p:txBody>
      </p:sp>
      <p:sp>
        <p:nvSpPr>
          <p:cNvPr id="5" name="Footer Placeholder 4"/>
          <p:cNvSpPr>
            <a:spLocks noGrp="1"/>
          </p:cNvSpPr>
          <p:nvPr>
            <p:ph type="ftr" sz="quarter" idx="3"/>
          </p:nvPr>
        </p:nvSpPr>
        <p:spPr>
          <a:xfrm>
            <a:off x="508001" y="4531022"/>
            <a:ext cx="4723209" cy="273844"/>
          </a:xfrm>
          <a:prstGeom prst="rect">
            <a:avLst/>
          </a:prstGeom>
        </p:spPr>
        <p:txBody>
          <a:bodyPr vert="horz" lIns="91440" tIns="45720" rIns="91440" bIns="45720" rtlCol="0" anchor="ctr"/>
          <a:lstStyle>
            <a:lvl1pPr algn="l">
              <a:defRPr sz="675">
                <a:solidFill>
                  <a:schemeClr val="tx1">
                    <a:tint val="75000"/>
                  </a:schemeClr>
                </a:solidFill>
              </a:defRPr>
            </a:lvl1pPr>
          </a:lstStyle>
          <a:p>
            <a:r>
              <a:rPr lang="en-US"/>
              <a:t>
              </a:t>
            </a:r>
            <a:endParaRPr lang="en-US" dirty="0"/>
          </a:p>
        </p:txBody>
      </p:sp>
      <p:sp>
        <p:nvSpPr>
          <p:cNvPr id="6" name="Slide Number Placeholder 5"/>
          <p:cNvSpPr>
            <a:spLocks noGrp="1"/>
          </p:cNvSpPr>
          <p:nvPr>
            <p:ph type="sldNum" sz="quarter" idx="4"/>
          </p:nvPr>
        </p:nvSpPr>
        <p:spPr>
          <a:xfrm>
            <a:off x="6442998" y="4531022"/>
            <a:ext cx="512504" cy="273844"/>
          </a:xfrm>
          <a:prstGeom prst="rect">
            <a:avLst/>
          </a:prstGeom>
        </p:spPr>
        <p:txBody>
          <a:bodyPr vert="horz" lIns="91440" tIns="45720" rIns="91440" bIns="45720" rtlCol="0" anchor="ctr"/>
          <a:lstStyle>
            <a:lvl1pPr algn="r">
              <a:defRPr sz="675">
                <a:solidFill>
                  <a:schemeClr val="accent1"/>
                </a:solidFill>
              </a:defRPr>
            </a:lvl1pPr>
          </a:lstStyle>
          <a:p>
            <a:pPr marL="0" lvl="0" indent="0" algn="r" rtl="0">
              <a:spcBef>
                <a:spcPts val="0"/>
              </a:spcBef>
              <a:spcAft>
                <a:spcPts val="0"/>
              </a:spcAft>
              <a:buNone/>
            </a:pPr>
            <a:fld id="{00000000-1234-1234-1234-123412341234}" type="slidenum">
              <a:rPr lang="ru" smtClean="0"/>
              <a:t>‹#›</a:t>
            </a:fld>
            <a:endParaRPr lang="ru"/>
          </a:p>
        </p:txBody>
      </p:sp>
    </p:spTree>
    <p:extLst>
      <p:ext uri="{BB962C8B-B14F-4D97-AF65-F5344CB8AC3E}">
        <p14:creationId xmlns:p14="http://schemas.microsoft.com/office/powerpoint/2010/main" val="2937114742"/>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 id="2147483717" r:id="rId14"/>
    <p:sldLayoutId id="2147483718" r:id="rId15"/>
    <p:sldLayoutId id="2147483719" r:id="rId16"/>
  </p:sldLayoutIdLst>
  <p:hf sldNum="0" hdr="0" ftr="0" dt="0"/>
  <p:txStyles>
    <p:titleStyle>
      <a:lvl1pPr algn="l" defTabSz="342900" rtl="0" eaLnBrk="1" latinLnBrk="0" hangingPunct="1">
        <a:spcBef>
          <a:spcPct val="0"/>
        </a:spcBef>
        <a:buNone/>
        <a:defRPr sz="27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SzPct val="80000"/>
        <a:buFont typeface="Oswald" panose="020B0604020202020204" charset="-5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Oswald" panose="020B0604020202020204" charset="-5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Oswald" panose="020B0604020202020204" charset="-5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Oswald" panose="020B0604020202020204" charset="-5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Oswald" panose="020B0604020202020204" charset="-5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Oswald" panose="020B0604020202020204" charset="-5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Oswald" panose="020B0604020202020204" charset="-5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Oswald" panose="020B0604020202020204" charset="-5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Oswald" panose="020B0604020202020204" charset="-5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DADFE4">
                <a:alpha val="60000"/>
              </a:srgbClr>
            </a:gs>
            <a:gs pos="100000">
              <a:srgbClr val="F3F3F3"/>
            </a:gs>
          </a:gsLst>
          <a:lin ang="5400012" scaled="0"/>
        </a:gradFill>
        <a:effectLst/>
      </p:bgPr>
    </p:bg>
    <p:spTree>
      <p:nvGrpSpPr>
        <p:cNvPr id="1" name="Shape 91"/>
        <p:cNvGrpSpPr/>
        <p:nvPr/>
      </p:nvGrpSpPr>
      <p:grpSpPr>
        <a:xfrm>
          <a:off x="0" y="0"/>
          <a:ext cx="0" cy="0"/>
          <a:chOff x="0" y="0"/>
          <a:chExt cx="0" cy="0"/>
        </a:xfrm>
      </p:grpSpPr>
      <p:sp>
        <p:nvSpPr>
          <p:cNvPr id="92" name="Google Shape;92;p14"/>
          <p:cNvSpPr txBox="1">
            <a:spLocks noGrp="1"/>
          </p:cNvSpPr>
          <p:nvPr>
            <p:ph type="ctrTitle"/>
          </p:nvPr>
        </p:nvSpPr>
        <p:spPr>
          <a:xfrm>
            <a:off x="460600" y="527050"/>
            <a:ext cx="8452200" cy="707700"/>
          </a:xfrm>
          <a:prstGeom prst="rect">
            <a:avLst/>
          </a:prstGeom>
          <a:noFill/>
          <a:ln>
            <a:noFill/>
          </a:ln>
        </p:spPr>
        <p:txBody>
          <a:bodyPr spcFirstLastPara="1" wrap="square" lIns="68575" tIns="34275" rIns="68575" bIns="34275" anchor="ctr" anchorCtr="0">
            <a:noAutofit/>
          </a:bodyPr>
          <a:lstStyle/>
          <a:p>
            <a:pPr lvl="0" algn="ctr">
              <a:spcBef>
                <a:spcPts val="0"/>
              </a:spcBef>
              <a:buClr>
                <a:srgbClr val="000000"/>
              </a:buClr>
            </a:pPr>
            <a:r>
              <a:rPr lang="ru-RU" sz="2000" dirty="0" smtClean="0">
                <a:solidFill>
                  <a:schemeClr val="accent2">
                    <a:lumMod val="50000"/>
                  </a:schemeClr>
                </a:solidFill>
                <a:latin typeface="Oswald" panose="020B0604020202020204" charset="-52"/>
                <a:ea typeface="Oswald"/>
                <a:cs typeface="Oswald"/>
                <a:sym typeface="Oswald"/>
              </a:rPr>
              <a:t>Государственная информационная система «Единая </a:t>
            </a:r>
            <a:r>
              <a:rPr lang="ru-RU" sz="2000" dirty="0">
                <a:solidFill>
                  <a:schemeClr val="accent2">
                    <a:lumMod val="50000"/>
                  </a:schemeClr>
                </a:solidFill>
                <a:latin typeface="Oswald" panose="020B0604020202020204" charset="-52"/>
                <a:ea typeface="Oswald"/>
                <a:cs typeface="Oswald"/>
                <a:sym typeface="Oswald"/>
              </a:rPr>
              <a:t>централизованная цифровая платформа в социальной </a:t>
            </a:r>
            <a:r>
              <a:rPr lang="ru-RU" sz="2000" dirty="0" smtClean="0">
                <a:solidFill>
                  <a:schemeClr val="accent2">
                    <a:lumMod val="50000"/>
                  </a:schemeClr>
                </a:solidFill>
                <a:latin typeface="Oswald" panose="020B0604020202020204" charset="-52"/>
                <a:ea typeface="Oswald"/>
                <a:cs typeface="Oswald"/>
                <a:sym typeface="Oswald"/>
              </a:rPr>
              <a:t>сфере» </a:t>
            </a:r>
            <a:r>
              <a:rPr lang="ru" sz="2000" b="0" dirty="0" smtClean="0">
                <a:solidFill>
                  <a:schemeClr val="accent2">
                    <a:lumMod val="50000"/>
                  </a:schemeClr>
                </a:solidFill>
                <a:latin typeface="Oswald" panose="020B0604020202020204" charset="-52"/>
                <a:ea typeface="Oswald"/>
                <a:cs typeface="Oswald"/>
                <a:sym typeface="Oswald"/>
              </a:rPr>
              <a:t>(</a:t>
            </a:r>
            <a:r>
              <a:rPr lang="ru-RU" sz="2000" dirty="0">
                <a:solidFill>
                  <a:schemeClr val="accent2">
                    <a:lumMod val="50000"/>
                  </a:schemeClr>
                </a:solidFill>
                <a:latin typeface="Oswald" panose="020B0604020202020204" charset="-52"/>
                <a:ea typeface="Oswald"/>
                <a:cs typeface="Oswald"/>
                <a:sym typeface="Oswald"/>
              </a:rPr>
              <a:t>ГИС </a:t>
            </a:r>
            <a:r>
              <a:rPr lang="ru-RU" sz="2000" dirty="0" smtClean="0">
                <a:solidFill>
                  <a:schemeClr val="accent2">
                    <a:lumMod val="50000"/>
                  </a:schemeClr>
                </a:solidFill>
                <a:latin typeface="Oswald" panose="020B0604020202020204" charset="-52"/>
                <a:ea typeface="Oswald"/>
                <a:cs typeface="Oswald"/>
                <a:sym typeface="Oswald"/>
              </a:rPr>
              <a:t>ЕЦЦП в </a:t>
            </a:r>
            <a:r>
              <a:rPr lang="ru-RU" sz="2000" dirty="0">
                <a:solidFill>
                  <a:schemeClr val="accent2">
                    <a:lumMod val="50000"/>
                  </a:schemeClr>
                </a:solidFill>
                <a:latin typeface="Oswald" panose="020B0604020202020204" charset="-52"/>
                <a:ea typeface="Oswald"/>
                <a:cs typeface="Oswald"/>
                <a:sym typeface="Oswald"/>
              </a:rPr>
              <a:t>социальной </a:t>
            </a:r>
            <a:r>
              <a:rPr lang="ru-RU" sz="2000" dirty="0" smtClean="0">
                <a:solidFill>
                  <a:schemeClr val="accent2">
                    <a:lumMod val="50000"/>
                  </a:schemeClr>
                </a:solidFill>
                <a:latin typeface="Oswald" panose="020B0604020202020204" charset="-52"/>
                <a:ea typeface="Oswald"/>
                <a:cs typeface="Oswald"/>
                <a:sym typeface="Oswald"/>
              </a:rPr>
              <a:t>сфере</a:t>
            </a:r>
            <a:r>
              <a:rPr lang="ru" sz="2000" b="0" dirty="0" smtClean="0">
                <a:solidFill>
                  <a:schemeClr val="accent2">
                    <a:lumMod val="50000"/>
                  </a:schemeClr>
                </a:solidFill>
                <a:latin typeface="Oswald" panose="020B0604020202020204" charset="-52"/>
                <a:ea typeface="Oswald"/>
                <a:cs typeface="Oswald"/>
                <a:sym typeface="Oswald"/>
              </a:rPr>
              <a:t>)</a:t>
            </a:r>
            <a:endParaRPr sz="2400" dirty="0">
              <a:solidFill>
                <a:schemeClr val="accent2">
                  <a:lumMod val="50000"/>
                </a:schemeClr>
              </a:solidFill>
              <a:latin typeface="Oswald" panose="020B0604020202020204" charset="-52"/>
              <a:ea typeface="Oswald" panose="020B0604020202020204" charset="-52"/>
              <a:cs typeface="Oswald" panose="020B0604020202020204" charset="-52"/>
              <a:sym typeface="Oswald" panose="020B0604020202020204" charset="-52"/>
            </a:endParaRPr>
          </a:p>
        </p:txBody>
      </p:sp>
      <p:sp>
        <p:nvSpPr>
          <p:cNvPr id="93" name="Google Shape;93;p14"/>
          <p:cNvSpPr/>
          <p:nvPr/>
        </p:nvSpPr>
        <p:spPr>
          <a:xfrm>
            <a:off x="590234" y="1549267"/>
            <a:ext cx="7843516" cy="2084643"/>
          </a:xfrm>
          <a:prstGeom prst="rect">
            <a:avLst/>
          </a:prstGeom>
          <a:noFill/>
          <a:ln>
            <a:noFill/>
          </a:ln>
        </p:spPr>
        <p:txBody>
          <a:bodyPr spcFirstLastPara="1" wrap="square" lIns="68575" tIns="34275" rIns="68575" bIns="34275" anchor="ctr" anchorCtr="0">
            <a:noAutofit/>
          </a:bodyPr>
          <a:lstStyle/>
          <a:p>
            <a:pPr algn="ctr"/>
            <a:r>
              <a:rPr lang="ru-RU" sz="1200" dirty="0">
                <a:solidFill>
                  <a:srgbClr val="434343"/>
                </a:solidFill>
                <a:latin typeface="Oswald" panose="020B0604020202020204" charset="-52"/>
                <a:ea typeface="Oswald"/>
                <a:cs typeface="Oswald"/>
                <a:sym typeface="Oswald"/>
              </a:rPr>
              <a:t>Информационный стандарт для организации просветительской работы с участниками образовательных отношений</a:t>
            </a:r>
          </a:p>
          <a:p>
            <a:pPr algn="ctr"/>
            <a:endParaRPr lang="ru-RU" sz="2000" dirty="0">
              <a:solidFill>
                <a:srgbClr val="434343"/>
              </a:solidFill>
              <a:latin typeface="Oswald" panose="020B0604020202020204" charset="-52"/>
              <a:ea typeface="Oswald"/>
              <a:cs typeface="Oswald"/>
              <a:sym typeface="Oswald"/>
            </a:endParaRPr>
          </a:p>
          <a:p>
            <a:pPr marL="0" marR="0" lvl="0" indent="0" algn="ctr" rtl="0">
              <a:spcBef>
                <a:spcPts val="0"/>
              </a:spcBef>
              <a:spcAft>
                <a:spcPts val="0"/>
              </a:spcAft>
              <a:buNone/>
            </a:pPr>
            <a:r>
              <a:rPr lang="ru" sz="2000" dirty="0">
                <a:latin typeface="Oswald" panose="020B0604020202020204" charset="-52"/>
                <a:ea typeface="Oswald"/>
                <a:cs typeface="Oswald"/>
                <a:sym typeface="Oswald"/>
              </a:rPr>
              <a:t>О</a:t>
            </a:r>
            <a:r>
              <a:rPr lang="ru" sz="2000" i="0" u="none" strike="noStrike" cap="none" dirty="0">
                <a:latin typeface="Oswald" panose="020B0604020202020204" charset="-52"/>
                <a:ea typeface="Oswald"/>
                <a:cs typeface="Oswald"/>
                <a:sym typeface="Oswald"/>
              </a:rPr>
              <a:t>снования, </a:t>
            </a:r>
            <a:r>
              <a:rPr lang="ru" sz="2000" dirty="0">
                <a:latin typeface="Oswald" panose="020B0604020202020204" charset="-52"/>
                <a:ea typeface="Oswald"/>
                <a:cs typeface="Oswald"/>
                <a:sym typeface="Oswald"/>
              </a:rPr>
              <a:t>порядок и </a:t>
            </a:r>
            <a:r>
              <a:rPr lang="ru" sz="2000" i="0" u="none" strike="noStrike" cap="none" dirty="0">
                <a:latin typeface="Oswald" panose="020B0604020202020204" charset="-52"/>
                <a:ea typeface="Oswald"/>
                <a:cs typeface="Oswald"/>
                <a:sym typeface="Oswald"/>
              </a:rPr>
              <a:t>форм</a:t>
            </a:r>
            <a:r>
              <a:rPr lang="ru" sz="2000" dirty="0">
                <a:latin typeface="Oswald" panose="020B0604020202020204" charset="-52"/>
                <a:ea typeface="Oswald"/>
                <a:cs typeface="Oswald"/>
                <a:sym typeface="Oswald"/>
              </a:rPr>
              <a:t>ы</a:t>
            </a:r>
            <a:r>
              <a:rPr lang="ru" sz="2000" i="0" u="none" strike="noStrike" cap="none" dirty="0">
                <a:latin typeface="Oswald" panose="020B0604020202020204" charset="-52"/>
                <a:ea typeface="Oswald"/>
                <a:cs typeface="Oswald"/>
                <a:sym typeface="Oswald"/>
              </a:rPr>
              <a:t> предоставления мер социальной защиты (поддержки) </a:t>
            </a:r>
            <a:r>
              <a:rPr lang="ru" sz="2000" dirty="0">
                <a:latin typeface="Oswald" panose="020B0604020202020204" charset="-52"/>
                <a:ea typeface="Oswald"/>
                <a:cs typeface="Oswald"/>
                <a:sym typeface="Oswald"/>
              </a:rPr>
              <a:t>в </a:t>
            </a:r>
            <a:r>
              <a:rPr lang="ru" sz="2000" i="0" u="none" strike="noStrike" cap="none" dirty="0">
                <a:latin typeface="Oswald" panose="020B0604020202020204" charset="-52"/>
                <a:ea typeface="Oswald"/>
                <a:cs typeface="Oswald"/>
                <a:sym typeface="Oswald"/>
              </a:rPr>
              <a:t>организациях сферы образования </a:t>
            </a:r>
            <a:r>
              <a:rPr lang="ru" sz="2000" i="0" u="none" strike="noStrike" cap="none" dirty="0" smtClean="0">
                <a:latin typeface="Oswald" panose="020B0604020202020204" charset="-52"/>
                <a:ea typeface="Oswald"/>
                <a:cs typeface="Oswald"/>
                <a:sym typeface="Oswald"/>
              </a:rPr>
              <a:t>Свердловской </a:t>
            </a:r>
            <a:r>
              <a:rPr lang="ru" sz="2000" i="0" u="none" strike="noStrike" cap="none" dirty="0">
                <a:latin typeface="Oswald" panose="020B0604020202020204" charset="-52"/>
                <a:ea typeface="Oswald"/>
                <a:cs typeface="Oswald"/>
                <a:sym typeface="Oswald"/>
              </a:rPr>
              <a:t>области</a:t>
            </a:r>
            <a:endParaRPr sz="2000" i="0" u="none" strike="noStrike" cap="none" dirty="0">
              <a:latin typeface="Oswald" panose="020B0604020202020204" charset="-52"/>
              <a:ea typeface="Oswald"/>
              <a:cs typeface="Oswald"/>
              <a:sym typeface="Oswald"/>
            </a:endParaRPr>
          </a:p>
          <a:p>
            <a:pPr lvl="0" algn="ctr"/>
            <a:r>
              <a:rPr lang="ru" sz="2000" dirty="0" smtClean="0">
                <a:latin typeface="Oswald" panose="020B0604020202020204" charset="-52"/>
                <a:ea typeface="Oswald"/>
                <a:cs typeface="Oswald"/>
                <a:sym typeface="Oswald"/>
              </a:rPr>
              <a:t>в</a:t>
            </a:r>
            <a:r>
              <a:rPr lang="ru-RU" sz="2000" dirty="0" smtClean="0">
                <a:latin typeface="Oswald" panose="020B0604020202020204" charset="-52"/>
                <a:ea typeface="Oswald"/>
                <a:cs typeface="Oswald"/>
                <a:sym typeface="Oswald"/>
              </a:rPr>
              <a:t> 2025/2026 </a:t>
            </a:r>
            <a:r>
              <a:rPr lang="ru-RU" sz="2000" dirty="0">
                <a:latin typeface="Oswald" panose="020B0604020202020204" charset="-52"/>
                <a:ea typeface="Oswald"/>
                <a:cs typeface="Oswald"/>
                <a:sym typeface="Oswald"/>
              </a:rPr>
              <a:t>учебном </a:t>
            </a:r>
            <a:r>
              <a:rPr lang="ru-RU" sz="2000" dirty="0" smtClean="0">
                <a:latin typeface="Oswald" panose="020B0604020202020204" charset="-52"/>
                <a:ea typeface="Oswald"/>
                <a:cs typeface="Oswald"/>
                <a:sym typeface="Oswald"/>
              </a:rPr>
              <a:t>году</a:t>
            </a:r>
          </a:p>
          <a:p>
            <a:pPr lvl="0" algn="ctr"/>
            <a:endParaRPr lang="ru-RU" sz="2000" dirty="0" smtClean="0">
              <a:latin typeface="Oswald" panose="020B0604020202020204" charset="-52"/>
              <a:ea typeface="Oswald"/>
              <a:cs typeface="Oswald"/>
              <a:sym typeface="Oswald"/>
            </a:endParaRPr>
          </a:p>
          <a:p>
            <a:pPr lvl="0" algn="ctr"/>
            <a:r>
              <a:rPr lang="ru-RU" dirty="0" smtClean="0">
                <a:ea typeface="Oswald"/>
                <a:cs typeface="Oswald"/>
                <a:sym typeface="Oswald"/>
              </a:rPr>
              <a:t>(по состоянию на 1 января 2026 года)</a:t>
            </a:r>
            <a:endParaRPr lang="ru-RU" dirty="0">
              <a:ea typeface="Oswald"/>
              <a:cs typeface="Oswald"/>
              <a:sym typeface="Oswa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DADFE4">
                <a:alpha val="60000"/>
              </a:srgbClr>
            </a:gs>
            <a:gs pos="100000">
              <a:srgbClr val="F3F3F3"/>
            </a:gs>
          </a:gsLst>
          <a:lin ang="5400012"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8000" y="333447"/>
            <a:ext cx="7907230" cy="990600"/>
          </a:xfrm>
        </p:spPr>
        <p:txBody>
          <a:bodyPr>
            <a:normAutofit/>
          </a:bodyPr>
          <a:lstStyle/>
          <a:p>
            <a:pPr algn="ctr"/>
            <a:r>
              <a:rPr lang="ru-RU" sz="2000" b="1" dirty="0">
                <a:solidFill>
                  <a:schemeClr val="tx1"/>
                </a:solidFill>
                <a:latin typeface="Oswald" panose="00000500000000000000" pitchFamily="2" charset="-52"/>
              </a:rPr>
              <a:t>Основополагающие законы и нормативно-правовые документы, обеспечивающие предоставление мер социальной защиты</a:t>
            </a:r>
          </a:p>
        </p:txBody>
      </p:sp>
      <p:sp>
        <p:nvSpPr>
          <p:cNvPr id="3" name="Объект 2"/>
          <p:cNvSpPr>
            <a:spLocks noGrp="1"/>
          </p:cNvSpPr>
          <p:nvPr>
            <p:ph idx="1"/>
          </p:nvPr>
        </p:nvSpPr>
        <p:spPr>
          <a:xfrm>
            <a:off x="414440" y="1210033"/>
            <a:ext cx="7945789" cy="3320989"/>
          </a:xfrm>
        </p:spPr>
        <p:txBody>
          <a:bodyPr>
            <a:normAutofit fontScale="85000" lnSpcReduction="10000"/>
          </a:bodyPr>
          <a:lstStyle/>
          <a:p>
            <a:pPr marL="0" lvl="0" indent="0">
              <a:lnSpc>
                <a:spcPct val="120000"/>
              </a:lnSpc>
              <a:spcBef>
                <a:spcPts val="0"/>
              </a:spcBef>
              <a:buNone/>
            </a:pPr>
            <a:endParaRPr lang="ru-RU" sz="1400" b="1" dirty="0">
              <a:solidFill>
                <a:schemeClr val="tx1"/>
              </a:solidFill>
              <a:latin typeface="Oswald" panose="00000500000000000000" pitchFamily="2" charset="-52"/>
              <a:ea typeface="Oswald"/>
              <a:cs typeface="Oswald"/>
              <a:sym typeface="Oswald"/>
            </a:endParaRPr>
          </a:p>
          <a:p>
            <a:pPr marL="460800" indent="-319300">
              <a:lnSpc>
                <a:spcPct val="120000"/>
              </a:lnSpc>
              <a:spcBef>
                <a:spcPts val="0"/>
              </a:spcBef>
              <a:buClr>
                <a:schemeClr val="dk2"/>
              </a:buClr>
              <a:buSzPts val="1400"/>
              <a:buFont typeface="Oswald"/>
              <a:buChar char="●"/>
            </a:pPr>
            <a:r>
              <a:rPr lang="ru-RU" sz="1400" dirty="0">
                <a:solidFill>
                  <a:schemeClr val="tx1"/>
                </a:solidFill>
                <a:latin typeface="Oswald" panose="00000500000000000000" pitchFamily="2" charset="-52"/>
                <a:ea typeface="Oswald"/>
                <a:cs typeface="Oswald"/>
                <a:sym typeface="Oswald"/>
              </a:rPr>
              <a:t>Федеральный закон от </a:t>
            </a:r>
            <a:r>
              <a:rPr lang="ru-RU" sz="1400" dirty="0" smtClean="0">
                <a:solidFill>
                  <a:schemeClr val="tx1"/>
                </a:solidFill>
                <a:latin typeface="Oswald" panose="00000500000000000000" pitchFamily="2" charset="-52"/>
                <a:ea typeface="Oswald"/>
                <a:cs typeface="Oswald"/>
                <a:sym typeface="Oswald"/>
              </a:rPr>
              <a:t>29</a:t>
            </a:r>
            <a:r>
              <a:rPr lang="ru-RU" sz="1400" dirty="0">
                <a:solidFill>
                  <a:schemeClr val="tx1"/>
                </a:solidFill>
                <a:latin typeface="Oswald" panose="00000500000000000000" pitchFamily="2" charset="-52"/>
                <a:ea typeface="Oswald"/>
                <a:cs typeface="Oswald"/>
                <a:sym typeface="Oswald"/>
              </a:rPr>
              <a:t> </a:t>
            </a:r>
            <a:r>
              <a:rPr lang="ru-RU" sz="1400" dirty="0" smtClean="0">
                <a:solidFill>
                  <a:schemeClr val="tx1"/>
                </a:solidFill>
                <a:latin typeface="Oswald" panose="00000500000000000000" pitchFamily="2" charset="-52"/>
                <a:ea typeface="Oswald"/>
                <a:cs typeface="Oswald"/>
                <a:sym typeface="Oswald"/>
              </a:rPr>
              <a:t>декабря 2012 года </a:t>
            </a:r>
            <a:r>
              <a:rPr lang="ru-RU" sz="1400" dirty="0">
                <a:solidFill>
                  <a:schemeClr val="tx1"/>
                </a:solidFill>
                <a:latin typeface="Oswald" panose="00000500000000000000" pitchFamily="2" charset="-52"/>
                <a:ea typeface="Oswald"/>
                <a:cs typeface="Oswald"/>
                <a:sym typeface="Oswald"/>
              </a:rPr>
              <a:t>№ 273-ФЗ </a:t>
            </a:r>
            <a:r>
              <a:rPr lang="ru-RU" sz="1400" dirty="0" smtClean="0">
                <a:solidFill>
                  <a:schemeClr val="tx1"/>
                </a:solidFill>
                <a:latin typeface="Oswald" panose="00000500000000000000" pitchFamily="2" charset="-52"/>
                <a:ea typeface="Oswald"/>
                <a:cs typeface="Oswald"/>
                <a:sym typeface="Oswald"/>
              </a:rPr>
              <a:t>«Об </a:t>
            </a:r>
            <a:r>
              <a:rPr lang="ru-RU" sz="1400" dirty="0">
                <a:solidFill>
                  <a:schemeClr val="tx1"/>
                </a:solidFill>
                <a:latin typeface="Oswald" panose="00000500000000000000" pitchFamily="2" charset="-52"/>
                <a:ea typeface="Oswald"/>
                <a:cs typeface="Oswald"/>
                <a:sym typeface="Oswald"/>
              </a:rPr>
              <a:t>образовании в Российской </a:t>
            </a:r>
            <a:r>
              <a:rPr lang="ru-RU" sz="1400" dirty="0" smtClean="0">
                <a:solidFill>
                  <a:schemeClr val="tx1"/>
                </a:solidFill>
                <a:latin typeface="Oswald" panose="00000500000000000000" pitchFamily="2" charset="-52"/>
                <a:ea typeface="Oswald"/>
                <a:cs typeface="Oswald"/>
                <a:sym typeface="Oswald"/>
              </a:rPr>
              <a:t>Федерации»</a:t>
            </a:r>
            <a:endParaRPr lang="ru-RU" sz="1400" dirty="0">
              <a:solidFill>
                <a:schemeClr val="tx1"/>
              </a:solidFill>
              <a:latin typeface="Oswald" panose="00000500000000000000" pitchFamily="2" charset="-52"/>
              <a:ea typeface="Oswald"/>
              <a:cs typeface="Oswald"/>
              <a:sym typeface="Oswald"/>
            </a:endParaRPr>
          </a:p>
          <a:p>
            <a:pPr marL="460800" lvl="0" indent="-319300">
              <a:lnSpc>
                <a:spcPct val="120000"/>
              </a:lnSpc>
              <a:spcBef>
                <a:spcPts val="0"/>
              </a:spcBef>
              <a:buClr>
                <a:schemeClr val="dk2"/>
              </a:buClr>
              <a:buSzPts val="1400"/>
              <a:buFont typeface="Oswald"/>
              <a:buChar char="●"/>
            </a:pPr>
            <a:r>
              <a:rPr lang="ru-RU" sz="1400" dirty="0">
                <a:solidFill>
                  <a:schemeClr val="tx1"/>
                </a:solidFill>
                <a:latin typeface="Oswald" panose="00000500000000000000" pitchFamily="2" charset="-52"/>
                <a:ea typeface="Oswald"/>
                <a:cs typeface="Oswald"/>
                <a:sym typeface="Oswald"/>
              </a:rPr>
              <a:t>Федеральный закон от </a:t>
            </a:r>
            <a:r>
              <a:rPr lang="ru-RU" sz="1400" dirty="0" smtClean="0">
                <a:solidFill>
                  <a:schemeClr val="tx1"/>
                </a:solidFill>
                <a:latin typeface="Oswald" panose="00000500000000000000" pitchFamily="2" charset="-52"/>
                <a:ea typeface="Oswald"/>
                <a:cs typeface="Oswald"/>
                <a:sym typeface="Oswald"/>
              </a:rPr>
              <a:t>21 декабря 1996 года </a:t>
            </a:r>
            <a:r>
              <a:rPr lang="ru-RU" sz="1400" dirty="0">
                <a:solidFill>
                  <a:schemeClr val="tx1"/>
                </a:solidFill>
                <a:latin typeface="Oswald" panose="00000500000000000000" pitchFamily="2" charset="-52"/>
                <a:ea typeface="Oswald"/>
                <a:cs typeface="Oswald"/>
                <a:sym typeface="Oswald"/>
              </a:rPr>
              <a:t>№ 159-ФЗ </a:t>
            </a:r>
            <a:r>
              <a:rPr lang="ru-RU" sz="1400" dirty="0" smtClean="0">
                <a:solidFill>
                  <a:schemeClr val="tx1"/>
                </a:solidFill>
                <a:latin typeface="Oswald" panose="00000500000000000000" pitchFamily="2" charset="-52"/>
                <a:ea typeface="Oswald"/>
                <a:cs typeface="Oswald"/>
                <a:sym typeface="Oswald"/>
              </a:rPr>
              <a:t>«О </a:t>
            </a:r>
            <a:r>
              <a:rPr lang="ru-RU" sz="1400" dirty="0">
                <a:solidFill>
                  <a:schemeClr val="tx1"/>
                </a:solidFill>
                <a:latin typeface="Oswald" panose="00000500000000000000" pitchFamily="2" charset="-52"/>
                <a:ea typeface="Oswald"/>
                <a:cs typeface="Oswald"/>
                <a:sym typeface="Oswald"/>
              </a:rPr>
              <a:t>дополнительных гарантиях по социальной поддержке </a:t>
            </a:r>
            <a:r>
              <a:rPr lang="ru-RU" sz="1400" dirty="0" smtClean="0">
                <a:solidFill>
                  <a:schemeClr val="tx1"/>
                </a:solidFill>
                <a:latin typeface="Oswald" panose="00000500000000000000" pitchFamily="2" charset="-52"/>
                <a:ea typeface="Oswald"/>
                <a:cs typeface="Oswald"/>
                <a:sym typeface="Oswald"/>
              </a:rPr>
              <a:t>детей-сирот </a:t>
            </a:r>
            <a:r>
              <a:rPr lang="ru-RU" sz="1400" dirty="0">
                <a:solidFill>
                  <a:schemeClr val="tx1"/>
                </a:solidFill>
                <a:latin typeface="Oswald" panose="00000500000000000000" pitchFamily="2" charset="-52"/>
                <a:ea typeface="Oswald"/>
                <a:cs typeface="Oswald"/>
                <a:sym typeface="Oswald"/>
              </a:rPr>
              <a:t>и детей, оставшихся без попечения </a:t>
            </a:r>
            <a:r>
              <a:rPr lang="ru-RU" sz="1400" dirty="0" smtClean="0">
                <a:solidFill>
                  <a:schemeClr val="tx1"/>
                </a:solidFill>
                <a:latin typeface="Oswald" panose="00000500000000000000" pitchFamily="2" charset="-52"/>
                <a:ea typeface="Oswald"/>
                <a:cs typeface="Oswald"/>
                <a:sym typeface="Oswald"/>
              </a:rPr>
              <a:t>родителей»</a:t>
            </a:r>
            <a:endParaRPr lang="ru-RU" sz="1400" dirty="0">
              <a:solidFill>
                <a:schemeClr val="tx1"/>
              </a:solidFill>
              <a:latin typeface="Oswald" panose="00000500000000000000" pitchFamily="2" charset="-52"/>
              <a:ea typeface="Oswald"/>
              <a:cs typeface="Oswald"/>
              <a:sym typeface="Oswald"/>
            </a:endParaRPr>
          </a:p>
          <a:p>
            <a:pPr marL="460800" indent="-319300">
              <a:lnSpc>
                <a:spcPct val="120000"/>
              </a:lnSpc>
              <a:spcBef>
                <a:spcPts val="0"/>
              </a:spcBef>
              <a:buClr>
                <a:schemeClr val="dk2"/>
              </a:buClr>
              <a:buSzPts val="1400"/>
              <a:buFont typeface="Oswald"/>
              <a:buChar char="●"/>
            </a:pPr>
            <a:r>
              <a:rPr lang="ru-RU" sz="1400" dirty="0">
                <a:solidFill>
                  <a:schemeClr val="tx1"/>
                </a:solidFill>
                <a:latin typeface="Oswald" panose="00000500000000000000" pitchFamily="2" charset="-52"/>
                <a:ea typeface="Oswald"/>
                <a:cs typeface="Oswald"/>
              </a:rPr>
              <a:t>Федеральный закон от </a:t>
            </a:r>
            <a:r>
              <a:rPr lang="ru-RU" sz="1400" dirty="0" smtClean="0">
                <a:solidFill>
                  <a:schemeClr val="tx1"/>
                </a:solidFill>
                <a:latin typeface="Oswald" panose="00000500000000000000" pitchFamily="2" charset="-52"/>
                <a:ea typeface="Oswald"/>
                <a:cs typeface="Oswald"/>
              </a:rPr>
              <a:t>24 июля 1998 года</a:t>
            </a:r>
            <a:r>
              <a:rPr lang="ru-RU" sz="1400" dirty="0" smtClean="0">
                <a:solidFill>
                  <a:schemeClr val="tx1"/>
                </a:solidFill>
                <a:latin typeface="Oswald" panose="00000500000000000000" pitchFamily="2" charset="-52"/>
                <a:ea typeface="Oswald"/>
                <a:cs typeface="Oswald"/>
                <a:sym typeface="Oswald"/>
              </a:rPr>
              <a:t> </a:t>
            </a:r>
            <a:r>
              <a:rPr lang="ru-RU" sz="1400" dirty="0">
                <a:solidFill>
                  <a:schemeClr val="tx1"/>
                </a:solidFill>
                <a:latin typeface="Oswald" panose="00000500000000000000" pitchFamily="2" charset="-52"/>
                <a:ea typeface="Oswald"/>
                <a:cs typeface="Oswald"/>
                <a:sym typeface="Oswald"/>
              </a:rPr>
              <a:t>№</a:t>
            </a:r>
            <a:r>
              <a:rPr lang="ru-RU" sz="1400" dirty="0">
                <a:solidFill>
                  <a:schemeClr val="tx1"/>
                </a:solidFill>
                <a:latin typeface="Oswald" panose="00000500000000000000" pitchFamily="2" charset="-52"/>
                <a:ea typeface="Oswald"/>
                <a:cs typeface="Oswald"/>
              </a:rPr>
              <a:t> 124-ФЗ </a:t>
            </a:r>
            <a:r>
              <a:rPr lang="ru-RU" sz="1400" dirty="0" smtClean="0">
                <a:solidFill>
                  <a:schemeClr val="tx1"/>
                </a:solidFill>
                <a:latin typeface="Oswald" panose="00000500000000000000" pitchFamily="2" charset="-52"/>
                <a:ea typeface="Oswald"/>
                <a:cs typeface="Oswald"/>
              </a:rPr>
              <a:t>«Об </a:t>
            </a:r>
            <a:r>
              <a:rPr lang="ru-RU" sz="1400" dirty="0">
                <a:solidFill>
                  <a:schemeClr val="tx1"/>
                </a:solidFill>
                <a:latin typeface="Oswald" panose="00000500000000000000" pitchFamily="2" charset="-52"/>
                <a:ea typeface="Oswald"/>
                <a:cs typeface="Oswald"/>
              </a:rPr>
              <a:t>основных гарантиях прав ребенка в Российской </a:t>
            </a:r>
            <a:r>
              <a:rPr lang="ru-RU" sz="1400" dirty="0" smtClean="0">
                <a:solidFill>
                  <a:schemeClr val="tx1"/>
                </a:solidFill>
                <a:latin typeface="Oswald" panose="00000500000000000000" pitchFamily="2" charset="-52"/>
                <a:ea typeface="Oswald"/>
                <a:cs typeface="Oswald"/>
              </a:rPr>
              <a:t>Федерации»</a:t>
            </a:r>
            <a:endParaRPr lang="ru-RU" sz="1400" dirty="0">
              <a:solidFill>
                <a:schemeClr val="tx1"/>
              </a:solidFill>
              <a:latin typeface="Oswald" panose="00000500000000000000" pitchFamily="2" charset="-52"/>
              <a:ea typeface="Oswald"/>
              <a:cs typeface="Oswald"/>
              <a:sym typeface="Oswald"/>
            </a:endParaRPr>
          </a:p>
          <a:p>
            <a:pPr marL="460800" indent="-319300">
              <a:lnSpc>
                <a:spcPct val="120000"/>
              </a:lnSpc>
              <a:spcBef>
                <a:spcPts val="0"/>
              </a:spcBef>
              <a:buClr>
                <a:schemeClr val="dk2"/>
              </a:buClr>
              <a:buSzPts val="1400"/>
              <a:buFont typeface="Oswald"/>
              <a:buChar char="●"/>
            </a:pPr>
            <a:r>
              <a:rPr lang="ru-RU" sz="1400" dirty="0">
                <a:solidFill>
                  <a:schemeClr val="tx1"/>
                </a:solidFill>
                <a:latin typeface="Oswald" panose="00000500000000000000" pitchFamily="2" charset="-52"/>
                <a:ea typeface="Oswald"/>
                <a:cs typeface="Oswald"/>
                <a:sym typeface="Oswald"/>
              </a:rPr>
              <a:t>Закон Свердловской области от </a:t>
            </a:r>
            <a:r>
              <a:rPr lang="ru-RU" sz="1400" dirty="0" smtClean="0">
                <a:solidFill>
                  <a:schemeClr val="tx1"/>
                </a:solidFill>
                <a:latin typeface="Oswald" panose="00000500000000000000" pitchFamily="2" charset="-52"/>
                <a:ea typeface="Oswald"/>
                <a:cs typeface="Oswald"/>
                <a:sym typeface="Oswald"/>
              </a:rPr>
              <a:t>15</a:t>
            </a:r>
            <a:r>
              <a:rPr lang="ru-RU" sz="1400" dirty="0">
                <a:solidFill>
                  <a:schemeClr val="tx1"/>
                </a:solidFill>
                <a:latin typeface="Oswald" panose="00000500000000000000" pitchFamily="2" charset="-52"/>
                <a:ea typeface="Oswald"/>
                <a:cs typeface="Oswald"/>
                <a:sym typeface="Oswald"/>
              </a:rPr>
              <a:t> </a:t>
            </a:r>
            <a:r>
              <a:rPr lang="ru-RU" sz="1400" dirty="0" smtClean="0">
                <a:solidFill>
                  <a:schemeClr val="tx1"/>
                </a:solidFill>
                <a:latin typeface="Oswald" panose="00000500000000000000" pitchFamily="2" charset="-52"/>
                <a:ea typeface="Oswald"/>
                <a:cs typeface="Oswald"/>
                <a:sym typeface="Oswald"/>
              </a:rPr>
              <a:t>июля 2013 года </a:t>
            </a:r>
            <a:r>
              <a:rPr lang="ru-RU" sz="1400" dirty="0">
                <a:solidFill>
                  <a:schemeClr val="tx1"/>
                </a:solidFill>
                <a:latin typeface="Oswald" panose="00000500000000000000" pitchFamily="2" charset="-52"/>
                <a:ea typeface="Oswald"/>
                <a:cs typeface="Oswald"/>
                <a:sym typeface="Oswald"/>
              </a:rPr>
              <a:t>№ 78-ОЗ </a:t>
            </a:r>
            <a:r>
              <a:rPr lang="ru-RU" sz="1400" dirty="0" smtClean="0">
                <a:solidFill>
                  <a:schemeClr val="tx1"/>
                </a:solidFill>
                <a:latin typeface="Oswald" panose="00000500000000000000" pitchFamily="2" charset="-52"/>
                <a:ea typeface="Oswald"/>
                <a:cs typeface="Oswald"/>
                <a:sym typeface="Oswald"/>
              </a:rPr>
              <a:t>«Об </a:t>
            </a:r>
            <a:r>
              <a:rPr lang="ru-RU" sz="1400" dirty="0">
                <a:solidFill>
                  <a:schemeClr val="tx1"/>
                </a:solidFill>
                <a:latin typeface="Oswald" panose="00000500000000000000" pitchFamily="2" charset="-52"/>
                <a:ea typeface="Oswald"/>
                <a:cs typeface="Oswald"/>
                <a:sym typeface="Oswald"/>
              </a:rPr>
              <a:t>образовании в Свердловской </a:t>
            </a:r>
            <a:r>
              <a:rPr lang="ru-RU" sz="1400" dirty="0" smtClean="0">
                <a:solidFill>
                  <a:schemeClr val="tx1"/>
                </a:solidFill>
                <a:latin typeface="Oswald" panose="00000500000000000000" pitchFamily="2" charset="-52"/>
                <a:ea typeface="Oswald"/>
                <a:cs typeface="Oswald"/>
                <a:sym typeface="Oswald"/>
              </a:rPr>
              <a:t>области»</a:t>
            </a:r>
            <a:endParaRPr lang="ru-RU" sz="1400" dirty="0">
              <a:solidFill>
                <a:schemeClr val="tx1"/>
              </a:solidFill>
              <a:latin typeface="Oswald" panose="00000500000000000000" pitchFamily="2" charset="-52"/>
              <a:ea typeface="Oswald"/>
              <a:cs typeface="Oswald"/>
              <a:sym typeface="Oswald"/>
            </a:endParaRPr>
          </a:p>
          <a:p>
            <a:pPr marL="460800" indent="-319300">
              <a:lnSpc>
                <a:spcPct val="120000"/>
              </a:lnSpc>
              <a:spcBef>
                <a:spcPts val="0"/>
              </a:spcBef>
              <a:buClr>
                <a:schemeClr val="dk2"/>
              </a:buClr>
              <a:buSzPts val="1400"/>
              <a:buFont typeface="Oswald"/>
              <a:buChar char="●"/>
            </a:pPr>
            <a:r>
              <a:rPr lang="ru-RU" sz="1400" dirty="0" smtClean="0">
                <a:solidFill>
                  <a:schemeClr val="tx1"/>
                </a:solidFill>
                <a:latin typeface="Oswald" panose="00000500000000000000" pitchFamily="2" charset="-52"/>
                <a:ea typeface="Oswald"/>
                <a:cs typeface="Oswald"/>
                <a:sym typeface="Oswald"/>
              </a:rPr>
              <a:t>Закон Свердловской области от 23 октября 1995 года № 28-ОЗ «О защите прав ребенка</a:t>
            </a:r>
            <a:r>
              <a:rPr lang="en-US" sz="1400" dirty="0" smtClean="0">
                <a:solidFill>
                  <a:schemeClr val="tx1"/>
                </a:solidFill>
                <a:latin typeface="Oswald" panose="00000500000000000000" pitchFamily="2" charset="-52"/>
                <a:ea typeface="Oswald" panose="020B0604020202020204" charset="-52"/>
                <a:cs typeface="Oswald" panose="020B0604020202020204" charset="-52"/>
              </a:rPr>
              <a:t>»</a:t>
            </a:r>
            <a:endParaRPr lang="ru-RU" sz="1400" dirty="0" smtClean="0">
              <a:solidFill>
                <a:schemeClr val="tx1"/>
              </a:solidFill>
              <a:latin typeface="Oswald" panose="00000500000000000000" pitchFamily="2" charset="-52"/>
              <a:ea typeface="Oswald" panose="020B0604020202020204" charset="-52"/>
              <a:cs typeface="Oswald" panose="020B0604020202020204" charset="-52"/>
            </a:endParaRPr>
          </a:p>
          <a:p>
            <a:pPr marL="460800" indent="-319300">
              <a:lnSpc>
                <a:spcPct val="120000"/>
              </a:lnSpc>
              <a:spcBef>
                <a:spcPts val="0"/>
              </a:spcBef>
              <a:buClr>
                <a:schemeClr val="dk2"/>
              </a:buClr>
              <a:buSzPts val="1400"/>
              <a:buFont typeface="Oswald"/>
              <a:buChar char="●"/>
            </a:pPr>
            <a:r>
              <a:rPr lang="ru-RU" sz="1400" dirty="0" smtClean="0">
                <a:solidFill>
                  <a:schemeClr val="tx1"/>
                </a:solidFill>
                <a:latin typeface="Oswald" panose="00000500000000000000" pitchFamily="2" charset="-52"/>
                <a:ea typeface="Oswald"/>
                <a:cs typeface="Oswald"/>
                <a:sym typeface="Oswald"/>
              </a:rPr>
              <a:t>Приказ Министерства образования Свердловской области </a:t>
            </a:r>
            <a:r>
              <a:rPr lang="ru-RU" sz="1400" dirty="0">
                <a:solidFill>
                  <a:schemeClr val="tx1"/>
                </a:solidFill>
                <a:latin typeface="Oswald" panose="00000500000000000000" pitchFamily="2" charset="-52"/>
                <a:ea typeface="Oswald"/>
                <a:cs typeface="Oswald"/>
                <a:sym typeface="PT Serif"/>
              </a:rPr>
              <a:t>от 14.08.2025 № 380-Д </a:t>
            </a:r>
            <a:r>
              <a:rPr lang="ru-RU" sz="1400" dirty="0">
                <a:solidFill>
                  <a:schemeClr val="tx1"/>
                </a:solidFill>
                <a:latin typeface="Oswald" panose="00000500000000000000" pitchFamily="2" charset="-52"/>
                <a:ea typeface="Oswald"/>
                <a:cs typeface="Oswald"/>
                <a:sym typeface="Oswald"/>
              </a:rPr>
              <a:t>«Об утверждении Перечня мер социальной защиты (поддержки), предоставляемых Министерством образования Свердловской области, подлежащих передаче </a:t>
            </a:r>
            <a:r>
              <a:rPr lang="ru-RU" sz="1400" dirty="0">
                <a:solidFill>
                  <a:schemeClr val="tx1"/>
                </a:solidFill>
                <a:latin typeface="Oswald" panose="00000500000000000000" pitchFamily="2" charset="-52"/>
                <a:ea typeface="Oswald"/>
                <a:cs typeface="Oswald"/>
              </a:rPr>
              <a:t>в государственную информационную систему «Единая централизованная цифровая платформа в социальной сфере</a:t>
            </a:r>
            <a:r>
              <a:rPr lang="ru-RU" sz="1400" dirty="0">
                <a:solidFill>
                  <a:schemeClr val="tx1"/>
                </a:solidFill>
                <a:latin typeface="Oswald" panose="00000500000000000000" pitchFamily="2" charset="-52"/>
                <a:ea typeface="Oswald"/>
                <a:cs typeface="Oswald"/>
                <a:sym typeface="Oswald"/>
              </a:rPr>
              <a:t>» </a:t>
            </a:r>
            <a:endParaRPr lang="ru-RU" sz="1400" dirty="0" smtClean="0">
              <a:solidFill>
                <a:schemeClr val="tx1"/>
              </a:solidFill>
              <a:latin typeface="Oswald" panose="00000500000000000000" pitchFamily="2" charset="-52"/>
              <a:ea typeface="Oswald"/>
              <a:cs typeface="Oswald"/>
              <a:sym typeface="Oswald"/>
            </a:endParaRPr>
          </a:p>
          <a:p>
            <a:pPr marL="460800" indent="-319300">
              <a:lnSpc>
                <a:spcPct val="120000"/>
              </a:lnSpc>
              <a:spcBef>
                <a:spcPts val="0"/>
              </a:spcBef>
              <a:buClr>
                <a:schemeClr val="dk2"/>
              </a:buClr>
              <a:buSzPts val="1400"/>
              <a:buFont typeface="Oswald"/>
              <a:buChar char="●"/>
            </a:pPr>
            <a:r>
              <a:rPr lang="ru-RU" sz="1400" dirty="0" smtClean="0">
                <a:solidFill>
                  <a:schemeClr val="tx1"/>
                </a:solidFill>
                <a:latin typeface="Oswald" panose="00000500000000000000" pitchFamily="2" charset="-52"/>
                <a:ea typeface="Oswald"/>
                <a:cs typeface="Oswald"/>
                <a:sym typeface="Oswald"/>
              </a:rPr>
              <a:t>Приказ </a:t>
            </a:r>
            <a:r>
              <a:rPr lang="ru-RU" sz="1400" dirty="0">
                <a:solidFill>
                  <a:schemeClr val="tx1"/>
                </a:solidFill>
                <a:latin typeface="Oswald" panose="00000500000000000000" pitchFamily="2" charset="-52"/>
                <a:ea typeface="Oswald"/>
                <a:cs typeface="Oswald"/>
                <a:sym typeface="Oswald"/>
              </a:rPr>
              <a:t>Министерства образования Свердловской области </a:t>
            </a:r>
            <a:r>
              <a:rPr lang="ru-RU" sz="1400" dirty="0">
                <a:solidFill>
                  <a:schemeClr val="tx1"/>
                </a:solidFill>
                <a:latin typeface="Oswald" panose="00000500000000000000" pitchFamily="2" charset="-52"/>
                <a:ea typeface="Oswald"/>
                <a:cs typeface="Oswald"/>
                <a:sym typeface="PT Serif"/>
              </a:rPr>
              <a:t>от </a:t>
            </a:r>
            <a:r>
              <a:rPr lang="ru-RU" sz="1400" dirty="0" smtClean="0">
                <a:solidFill>
                  <a:schemeClr val="tx1"/>
                </a:solidFill>
                <a:latin typeface="Oswald" panose="00000500000000000000" pitchFamily="2" charset="-52"/>
                <a:ea typeface="Oswald"/>
                <a:cs typeface="Oswald"/>
                <a:sym typeface="PT Serif"/>
              </a:rPr>
              <a:t>13.01.2026 </a:t>
            </a:r>
            <a:r>
              <a:rPr lang="ru-RU" sz="1400" dirty="0">
                <a:solidFill>
                  <a:schemeClr val="tx1"/>
                </a:solidFill>
                <a:latin typeface="Oswald" panose="00000500000000000000" pitchFamily="2" charset="-52"/>
                <a:ea typeface="Oswald"/>
                <a:cs typeface="Oswald"/>
                <a:sym typeface="PT Serif"/>
              </a:rPr>
              <a:t>№ </a:t>
            </a:r>
            <a:r>
              <a:rPr lang="ru-RU" sz="1400" dirty="0" smtClean="0">
                <a:solidFill>
                  <a:schemeClr val="tx1"/>
                </a:solidFill>
                <a:latin typeface="Oswald" panose="00000500000000000000" pitchFamily="2" charset="-52"/>
                <a:ea typeface="Oswald"/>
                <a:cs typeface="Oswald"/>
                <a:sym typeface="PT Serif"/>
              </a:rPr>
              <a:t>3-Д </a:t>
            </a:r>
            <a:r>
              <a:rPr lang="ru-RU" sz="1400" dirty="0">
                <a:solidFill>
                  <a:schemeClr val="tx1"/>
                </a:solidFill>
                <a:latin typeface="Oswald" panose="00000500000000000000" pitchFamily="2" charset="-52"/>
                <a:ea typeface="Oswald"/>
                <a:cs typeface="Oswald"/>
                <a:sym typeface="Oswald"/>
              </a:rPr>
              <a:t>«Об осуществлении государственными бюджетными и автономными образовательными учреждениями Свердловской области полномочий Министерства образования </a:t>
            </a:r>
            <a:r>
              <a:rPr lang="ru-RU" sz="1400" dirty="0" smtClean="0">
                <a:solidFill>
                  <a:schemeClr val="tx1"/>
                </a:solidFill>
                <a:latin typeface="Oswald" panose="00000500000000000000" pitchFamily="2" charset="-52"/>
                <a:ea typeface="Oswald"/>
                <a:cs typeface="Oswald"/>
                <a:sym typeface="Oswald"/>
              </a:rPr>
              <a:t>Свердловской </a:t>
            </a:r>
            <a:r>
              <a:rPr lang="ru-RU" sz="1400" dirty="0">
                <a:solidFill>
                  <a:schemeClr val="tx1"/>
                </a:solidFill>
                <a:latin typeface="Oswald" panose="00000500000000000000" pitchFamily="2" charset="-52"/>
                <a:ea typeface="Oswald"/>
                <a:cs typeface="Oswald"/>
                <a:sym typeface="Oswald"/>
              </a:rPr>
              <a:t>области по исполнению публичных обязательств перед физическим лицом, подлежащих исполнению в денежной форме, и финансового обеспечения </a:t>
            </a:r>
            <a:r>
              <a:rPr lang="ru-RU" sz="1400" dirty="0" smtClean="0">
                <a:solidFill>
                  <a:schemeClr val="tx1"/>
                </a:solidFill>
                <a:latin typeface="Oswald" panose="00000500000000000000" pitchFamily="2" charset="-52"/>
                <a:ea typeface="Oswald"/>
                <a:cs typeface="Oswald"/>
                <a:sym typeface="Oswald"/>
              </a:rPr>
              <a:t>их </a:t>
            </a:r>
            <a:r>
              <a:rPr lang="ru-RU" sz="1400" dirty="0">
                <a:solidFill>
                  <a:schemeClr val="tx1"/>
                </a:solidFill>
                <a:latin typeface="Oswald" panose="00000500000000000000" pitchFamily="2" charset="-52"/>
                <a:ea typeface="Oswald"/>
                <a:cs typeface="Oswald"/>
                <a:sym typeface="Oswald"/>
              </a:rPr>
              <a:t>осуществления </a:t>
            </a:r>
            <a:r>
              <a:rPr lang="ru-RU" sz="1400" dirty="0" smtClean="0">
                <a:solidFill>
                  <a:schemeClr val="tx1"/>
                </a:solidFill>
                <a:latin typeface="Oswald" panose="00000500000000000000" pitchFamily="2" charset="-52"/>
                <a:ea typeface="Oswald"/>
                <a:cs typeface="Oswald"/>
                <a:sym typeface="Oswald"/>
              </a:rPr>
              <a:t>в 2026 году</a:t>
            </a:r>
            <a:r>
              <a:rPr lang="ru-RU" sz="1400" dirty="0">
                <a:solidFill>
                  <a:schemeClr val="tx1"/>
                </a:solidFill>
                <a:latin typeface="Oswald" panose="00000500000000000000" pitchFamily="2" charset="-52"/>
                <a:ea typeface="Oswald"/>
                <a:cs typeface="Oswald"/>
                <a:sym typeface="Oswald"/>
              </a:rPr>
              <a:t>» </a:t>
            </a:r>
          </a:p>
          <a:p>
            <a:pPr marL="460800" indent="-319300" algn="just">
              <a:spcBef>
                <a:spcPts val="0"/>
              </a:spcBef>
              <a:buClr>
                <a:schemeClr val="dk2"/>
              </a:buClr>
              <a:buSzPts val="1400"/>
              <a:buFont typeface="Oswald"/>
              <a:buChar char="●"/>
            </a:pPr>
            <a:endParaRPr lang="ru-RU" sz="1300" dirty="0">
              <a:solidFill>
                <a:schemeClr val="tx1"/>
              </a:solidFill>
              <a:latin typeface="Oswald" panose="00000500000000000000" pitchFamily="2" charset="-52"/>
              <a:ea typeface="Oswald"/>
              <a:cs typeface="Oswald"/>
              <a:sym typeface="Oswald"/>
            </a:endParaRPr>
          </a:p>
          <a:p>
            <a:pPr marL="460800" lvl="0" indent="-293900" algn="just">
              <a:spcBef>
                <a:spcPts val="0"/>
              </a:spcBef>
              <a:buClr>
                <a:schemeClr val="dk2"/>
              </a:buClr>
              <a:buSzPts val="1000"/>
              <a:buFont typeface="Oswald"/>
              <a:buChar char="●"/>
            </a:pPr>
            <a:endParaRPr lang="ru-RU" sz="1400" dirty="0">
              <a:solidFill>
                <a:srgbClr val="FF0000"/>
              </a:solidFill>
              <a:latin typeface="Oswald" panose="00000500000000000000" pitchFamily="2" charset="-52"/>
              <a:ea typeface="Oswald"/>
              <a:cs typeface="Oswald"/>
              <a:sym typeface="Oswald"/>
            </a:endParaRPr>
          </a:p>
          <a:p>
            <a:pPr marL="460800" indent="-293900" algn="just">
              <a:spcBef>
                <a:spcPts val="0"/>
              </a:spcBef>
              <a:buClr>
                <a:schemeClr val="dk2"/>
              </a:buClr>
              <a:buSzPts val="1000"/>
              <a:buFont typeface="Oswald"/>
              <a:buChar char="●"/>
            </a:pPr>
            <a:endParaRPr lang="ru-RU" sz="1400" dirty="0">
              <a:solidFill>
                <a:srgbClr val="FF0000"/>
              </a:solidFill>
              <a:latin typeface="Oswald" panose="00000500000000000000" pitchFamily="2" charset="-52"/>
              <a:ea typeface="Oswald"/>
              <a:cs typeface="Oswald"/>
              <a:sym typeface="Oswald"/>
            </a:endParaRPr>
          </a:p>
          <a:p>
            <a:pPr marL="460800" lvl="0" indent="-293900" algn="just">
              <a:spcBef>
                <a:spcPts val="0"/>
              </a:spcBef>
              <a:buClr>
                <a:schemeClr val="dk2"/>
              </a:buClr>
              <a:buSzPts val="1000"/>
              <a:buFont typeface="Oswald"/>
              <a:buChar char="●"/>
            </a:pPr>
            <a:endParaRPr lang="ru-RU" sz="1400" dirty="0">
              <a:solidFill>
                <a:srgbClr val="FF0000"/>
              </a:solidFill>
              <a:latin typeface="Oswald" panose="00000500000000000000" pitchFamily="2" charset="-52"/>
              <a:ea typeface="Oswald"/>
              <a:cs typeface="Oswald"/>
              <a:sym typeface="Oswald"/>
            </a:endParaRPr>
          </a:p>
          <a:p>
            <a:pPr marL="460800" lvl="0" indent="-319300" algn="just">
              <a:spcBef>
                <a:spcPts val="0"/>
              </a:spcBef>
              <a:buClr>
                <a:schemeClr val="dk2"/>
              </a:buClr>
              <a:buSzPts val="1400"/>
              <a:buFont typeface="Oswald"/>
              <a:buChar char="●"/>
            </a:pPr>
            <a:endParaRPr lang="ru-RU" dirty="0">
              <a:solidFill>
                <a:schemeClr val="tx1"/>
              </a:solidFill>
              <a:latin typeface="Oswald" panose="00000500000000000000" pitchFamily="2" charset="-52"/>
              <a:ea typeface="Oswald"/>
              <a:cs typeface="Oswald"/>
              <a:sym typeface="Oswald"/>
            </a:endParaRPr>
          </a:p>
          <a:p>
            <a:endParaRPr lang="ru-RU" dirty="0">
              <a:latin typeface="Oswald" panose="00000500000000000000" pitchFamily="2" charset="-52"/>
            </a:endParaRPr>
          </a:p>
        </p:txBody>
      </p:sp>
    </p:spTree>
    <p:extLst>
      <p:ext uri="{BB962C8B-B14F-4D97-AF65-F5344CB8AC3E}">
        <p14:creationId xmlns:p14="http://schemas.microsoft.com/office/powerpoint/2010/main" val="32894635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29"/>
          <p:cNvSpPr txBox="1">
            <a:spLocks noGrp="1"/>
          </p:cNvSpPr>
          <p:nvPr>
            <p:ph type="ctrTitle"/>
          </p:nvPr>
        </p:nvSpPr>
        <p:spPr>
          <a:xfrm>
            <a:off x="2674050" y="487875"/>
            <a:ext cx="5760000" cy="7077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None/>
            </a:pPr>
            <a:r>
              <a:rPr lang="ru-RU" sz="1200" cap="all" dirty="0">
                <a:solidFill>
                  <a:srgbClr val="000000"/>
                </a:solidFill>
                <a:latin typeface="Oswald"/>
                <a:ea typeface="Oswald"/>
                <a:cs typeface="Oswald"/>
                <a:sym typeface="Oswald"/>
              </a:rPr>
              <a:t>Д</a:t>
            </a:r>
            <a:r>
              <a:rPr lang="ru-RU" sz="1200" cap="all" dirty="0" smtClean="0">
                <a:solidFill>
                  <a:srgbClr val="000000"/>
                </a:solidFill>
                <a:latin typeface="Oswald"/>
                <a:ea typeface="Oswald"/>
                <a:cs typeface="Oswald"/>
                <a:sym typeface="Oswald"/>
              </a:rPr>
              <a:t>енежная компенсация на обеспечение бесплатным двухразовым питанием (завтрак </a:t>
            </a:r>
            <a:r>
              <a:rPr lang="ru-RU" sz="1200" cap="all" dirty="0">
                <a:solidFill>
                  <a:srgbClr val="000000"/>
                </a:solidFill>
                <a:latin typeface="Oswald"/>
                <a:ea typeface="Oswald"/>
                <a:cs typeface="Oswald"/>
                <a:sym typeface="Oswald"/>
              </a:rPr>
              <a:t>и обед) обучающихся с ограниченными возможностями здоровья, инвалидов (детей-инвалидов), осваивающих основные общеобразовательные программы на </a:t>
            </a:r>
            <a:r>
              <a:rPr lang="ru-RU" sz="1200" cap="all" dirty="0" smtClean="0">
                <a:solidFill>
                  <a:srgbClr val="000000"/>
                </a:solidFill>
                <a:latin typeface="Oswald"/>
                <a:ea typeface="Oswald"/>
                <a:cs typeface="Oswald"/>
                <a:sym typeface="Oswald"/>
              </a:rPr>
              <a:t>дому</a:t>
            </a:r>
            <a:endParaRPr lang="ru-RU" sz="1200" cap="all" dirty="0">
              <a:solidFill>
                <a:srgbClr val="000000"/>
              </a:solidFill>
              <a:latin typeface="Oswald" panose="020B0604020202020204" charset="-52"/>
              <a:ea typeface="Oswald" panose="020B0604020202020204" charset="-52"/>
              <a:cs typeface="Oswald" panose="020B0604020202020204" charset="-52"/>
              <a:sym typeface="Oswald" panose="020B0604020202020204" charset="-52"/>
            </a:endParaRPr>
          </a:p>
        </p:txBody>
      </p:sp>
      <p:sp>
        <p:nvSpPr>
          <p:cNvPr id="198" name="Google Shape;198;p29"/>
          <p:cNvSpPr/>
          <p:nvPr/>
        </p:nvSpPr>
        <p:spPr>
          <a:xfrm>
            <a:off x="534800" y="1234750"/>
            <a:ext cx="8053500" cy="36885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endParaRPr b="1" dirty="0">
              <a:solidFill>
                <a:srgbClr val="434343"/>
              </a:solidFill>
              <a:latin typeface="Oswald"/>
              <a:ea typeface="Oswald"/>
              <a:cs typeface="Oswald"/>
              <a:sym typeface="Oswald"/>
            </a:endParaRPr>
          </a:p>
          <a:p>
            <a:pPr marL="0" marR="0" lvl="0" indent="0" algn="ctr" rtl="0">
              <a:spcBef>
                <a:spcPts val="0"/>
              </a:spcBef>
              <a:spcAft>
                <a:spcPts val="0"/>
              </a:spcAft>
              <a:buNone/>
            </a:pPr>
            <a:r>
              <a:rPr lang="ru" b="1" dirty="0">
                <a:solidFill>
                  <a:schemeClr val="tx1"/>
                </a:solidFill>
                <a:latin typeface="Oswald"/>
                <a:ea typeface="Oswald"/>
                <a:cs typeface="Oswald"/>
                <a:sym typeface="Oswald"/>
              </a:rPr>
              <a:t>Нормативные основания</a:t>
            </a:r>
            <a:endParaRPr b="1" dirty="0">
              <a:solidFill>
                <a:schemeClr val="tx1"/>
              </a:solidFill>
              <a:latin typeface="Oswald"/>
              <a:ea typeface="Oswald"/>
              <a:cs typeface="Oswald"/>
              <a:sym typeface="Oswald"/>
            </a:endParaRPr>
          </a:p>
          <a:p>
            <a:pPr marL="457200" lvl="0" indent="-317500" algn="just">
              <a:buClr>
                <a:schemeClr val="dk2"/>
              </a:buClr>
              <a:buSzPts val="1400"/>
              <a:buFont typeface="Oswald"/>
              <a:buChar char="●"/>
            </a:pPr>
            <a:r>
              <a:rPr lang="ru-RU" dirty="0" smtClean="0"/>
              <a:t>Федеральный </a:t>
            </a:r>
            <a:r>
              <a:rPr lang="ru-RU" dirty="0"/>
              <a:t>закон от 29 </a:t>
            </a:r>
            <a:r>
              <a:rPr lang="ru-RU" dirty="0" smtClean="0"/>
              <a:t>декабря 2012 </a:t>
            </a:r>
            <a:r>
              <a:rPr lang="ru-RU" dirty="0"/>
              <a:t>года № 273-ФЗ «Об </a:t>
            </a:r>
            <a:r>
              <a:rPr lang="ru-RU" dirty="0" smtClean="0"/>
              <a:t>образовании в </a:t>
            </a:r>
            <a:r>
              <a:rPr lang="ru-RU" dirty="0"/>
              <a:t>Российской Федерации</a:t>
            </a:r>
            <a:r>
              <a:rPr lang="ru-RU" dirty="0" smtClean="0"/>
              <a:t>»</a:t>
            </a:r>
          </a:p>
          <a:p>
            <a:pPr marL="457200" lvl="0" indent="-317500" algn="just">
              <a:buClr>
                <a:schemeClr val="dk2"/>
              </a:buClr>
              <a:buSzPts val="1400"/>
              <a:buFont typeface="Oswald"/>
              <a:buChar char="●"/>
            </a:pPr>
            <a:r>
              <a:rPr lang="ru-RU" dirty="0" smtClean="0"/>
              <a:t>Закон </a:t>
            </a:r>
            <a:r>
              <a:rPr lang="ru-RU" dirty="0"/>
              <a:t>Свердловской области от 15 июля 2013 года № 78-ОЗ «Об </a:t>
            </a:r>
            <a:r>
              <a:rPr lang="ru-RU" dirty="0" smtClean="0"/>
              <a:t>образовании в </a:t>
            </a:r>
            <a:r>
              <a:rPr lang="ru-RU" dirty="0"/>
              <a:t>Свердловской области</a:t>
            </a:r>
            <a:r>
              <a:rPr lang="ru-RU" dirty="0" smtClean="0"/>
              <a:t>»</a:t>
            </a:r>
          </a:p>
          <a:p>
            <a:pPr marL="457200" lvl="0" indent="-317500" algn="just">
              <a:buClr>
                <a:schemeClr val="dk2"/>
              </a:buClr>
              <a:buSzPts val="1400"/>
              <a:buFont typeface="Oswald"/>
              <a:buChar char="●"/>
            </a:pPr>
            <a:r>
              <a:rPr lang="ru-RU" dirty="0" smtClean="0"/>
              <a:t>постановление </a:t>
            </a:r>
            <a:r>
              <a:rPr lang="ru-RU" dirty="0"/>
              <a:t>Правительства Свердловской области от </a:t>
            </a:r>
            <a:r>
              <a:rPr lang="ru-RU" dirty="0" smtClean="0"/>
              <a:t>23.04.2020 № </a:t>
            </a:r>
            <a:r>
              <a:rPr lang="ru-RU" dirty="0"/>
              <a:t>270-ПП «Об утверждении Порядка предоставления денежной компенсации на обеспечение бесплатным двухразовым питанием (завтрак и обед) обучающихся с ограниченными возможностями здоровья, </a:t>
            </a:r>
            <a:r>
              <a:rPr lang="ru-RU" dirty="0" smtClean="0"/>
              <a:t>инвалидов (детей-инвалидов),</a:t>
            </a:r>
            <a:r>
              <a:rPr lang="ru-RU" dirty="0"/>
              <a:t> </a:t>
            </a:r>
            <a:r>
              <a:rPr lang="ru-RU" dirty="0" smtClean="0"/>
              <a:t>осваивающих </a:t>
            </a:r>
            <a:r>
              <a:rPr lang="ru-RU" dirty="0"/>
              <a:t>основные общеобразовательные программы на дому» </a:t>
            </a:r>
          </a:p>
          <a:p>
            <a:pPr marL="457200" lvl="0" indent="-317500" algn="just">
              <a:buClr>
                <a:schemeClr val="dk2"/>
              </a:buClr>
              <a:buSzPts val="1400"/>
              <a:buFont typeface="Oswald"/>
              <a:buChar char="●"/>
            </a:pPr>
            <a:endParaRPr lang="ru-RU" dirty="0"/>
          </a:p>
          <a:p>
            <a:pPr marL="0" lvl="0" indent="0" algn="ctr" rtl="0">
              <a:spcBef>
                <a:spcPts val="0"/>
              </a:spcBef>
              <a:spcAft>
                <a:spcPts val="0"/>
              </a:spcAft>
              <a:buNone/>
            </a:pPr>
            <a:r>
              <a:rPr lang="ru" b="1" dirty="0" smtClean="0">
                <a:solidFill>
                  <a:schemeClr val="tx1"/>
                </a:solidFill>
                <a:latin typeface="Oswald"/>
                <a:ea typeface="Oswald"/>
                <a:cs typeface="Oswald"/>
                <a:sym typeface="Oswald"/>
              </a:rPr>
              <a:t>Форма </a:t>
            </a:r>
            <a:r>
              <a:rPr lang="ru" b="1" dirty="0">
                <a:solidFill>
                  <a:schemeClr val="tx1"/>
                </a:solidFill>
                <a:latin typeface="Oswald"/>
                <a:ea typeface="Oswald"/>
                <a:cs typeface="Oswald"/>
                <a:sym typeface="Oswald"/>
              </a:rPr>
              <a:t>предоставления - денежная</a:t>
            </a:r>
            <a:endParaRPr b="1" dirty="0">
              <a:solidFill>
                <a:schemeClr val="tx1"/>
              </a:solidFill>
              <a:latin typeface="Oswald"/>
              <a:ea typeface="Oswald"/>
              <a:cs typeface="Oswald"/>
              <a:sym typeface="Oswald"/>
            </a:endParaRPr>
          </a:p>
          <a:p>
            <a:pPr marL="457200" marR="0" lvl="0" indent="-317500" algn="just" rtl="0">
              <a:spcBef>
                <a:spcPts val="0"/>
              </a:spcBef>
              <a:spcAft>
                <a:spcPts val="0"/>
              </a:spcAft>
              <a:buClr>
                <a:schemeClr val="dk2"/>
              </a:buClr>
              <a:buSzPts val="1400"/>
              <a:buFont typeface="Oswald"/>
              <a:buChar char="●"/>
            </a:pPr>
            <a:r>
              <a:rPr lang="ru" dirty="0" smtClean="0">
                <a:solidFill>
                  <a:schemeClr val="tx1"/>
                </a:solidFill>
                <a:latin typeface="Oswald"/>
                <a:ea typeface="Oswald"/>
                <a:cs typeface="Oswald"/>
                <a:sym typeface="Oswald"/>
              </a:rPr>
              <a:t>Размер </a:t>
            </a:r>
            <a:r>
              <a:rPr lang="ru" dirty="0">
                <a:solidFill>
                  <a:schemeClr val="tx1"/>
                </a:solidFill>
                <a:latin typeface="Oswald"/>
                <a:ea typeface="Oswald"/>
                <a:cs typeface="Oswald"/>
                <a:sym typeface="Oswald"/>
              </a:rPr>
              <a:t>компенсации: </a:t>
            </a:r>
            <a:r>
              <a:rPr lang="ru" dirty="0" smtClean="0">
                <a:solidFill>
                  <a:schemeClr val="tx1"/>
                </a:solidFill>
                <a:latin typeface="Oswald"/>
                <a:ea typeface="Oswald"/>
                <a:cs typeface="Oswald"/>
                <a:sym typeface="Oswald"/>
              </a:rPr>
              <a:t>152,9 </a:t>
            </a:r>
            <a:r>
              <a:rPr lang="ru" dirty="0">
                <a:solidFill>
                  <a:schemeClr val="tx1"/>
                </a:solidFill>
                <a:latin typeface="Oswald"/>
                <a:ea typeface="Oswald"/>
                <a:cs typeface="Oswald"/>
                <a:sym typeface="Oswald"/>
              </a:rPr>
              <a:t>руб. (в учебные дни, по состоянию на </a:t>
            </a:r>
            <a:r>
              <a:rPr lang="ru" dirty="0" smtClean="0">
                <a:solidFill>
                  <a:schemeClr val="tx1"/>
                </a:solidFill>
                <a:latin typeface="Oswald"/>
                <a:ea typeface="Oswald"/>
                <a:cs typeface="Oswald"/>
                <a:sym typeface="Oswald"/>
              </a:rPr>
              <a:t>01.01.2026)</a:t>
            </a:r>
            <a:endParaRPr dirty="0">
              <a:solidFill>
                <a:schemeClr val="tx1"/>
              </a:solidFill>
              <a:latin typeface="Oswald"/>
              <a:ea typeface="Oswald"/>
              <a:cs typeface="Oswald"/>
              <a:sym typeface="Oswald"/>
            </a:endParaRPr>
          </a:p>
          <a:p>
            <a:pPr marL="914400" marR="0" lvl="0" indent="0" algn="just" rtl="0">
              <a:spcBef>
                <a:spcPts val="0"/>
              </a:spcBef>
              <a:spcAft>
                <a:spcPts val="0"/>
              </a:spcAft>
              <a:buNone/>
            </a:pPr>
            <a:endParaRPr dirty="0">
              <a:solidFill>
                <a:schemeClr val="tx1"/>
              </a:solidFill>
              <a:latin typeface="Oswald"/>
              <a:ea typeface="Oswald"/>
              <a:cs typeface="Oswald"/>
              <a:sym typeface="Oswald"/>
            </a:endParaRPr>
          </a:p>
          <a:p>
            <a:pPr marL="0" lvl="0" indent="0" algn="ctr" rtl="0">
              <a:spcBef>
                <a:spcPts val="0"/>
              </a:spcBef>
              <a:spcAft>
                <a:spcPts val="0"/>
              </a:spcAft>
              <a:buNone/>
            </a:pPr>
            <a:r>
              <a:rPr lang="ru" b="1" dirty="0">
                <a:solidFill>
                  <a:schemeClr val="tx1"/>
                </a:solidFill>
                <a:highlight>
                  <a:schemeClr val="lt2"/>
                </a:highlight>
                <a:latin typeface="Oswald"/>
                <a:ea typeface="Oswald"/>
                <a:cs typeface="Oswald"/>
                <a:sym typeface="Oswald"/>
              </a:rPr>
              <a:t>Периодичность выплаты</a:t>
            </a:r>
            <a:endParaRPr b="1" dirty="0">
              <a:solidFill>
                <a:schemeClr val="tx1"/>
              </a:solidFill>
              <a:highlight>
                <a:schemeClr val="lt2"/>
              </a:highlight>
              <a:latin typeface="Oswald"/>
              <a:ea typeface="Oswald"/>
              <a:cs typeface="Oswald"/>
              <a:sym typeface="Oswald"/>
            </a:endParaRPr>
          </a:p>
          <a:p>
            <a:pPr marL="457200" lvl="0" indent="-317500" algn="l" rtl="0">
              <a:spcBef>
                <a:spcPts val="0"/>
              </a:spcBef>
              <a:spcAft>
                <a:spcPts val="0"/>
              </a:spcAft>
              <a:buClr>
                <a:schemeClr val="dk2"/>
              </a:buClr>
              <a:buSzPts val="1400"/>
              <a:buFont typeface="Oswald"/>
              <a:buChar char="●"/>
            </a:pPr>
            <a:r>
              <a:rPr lang="ru" dirty="0" smtClean="0">
                <a:solidFill>
                  <a:schemeClr val="tx1"/>
                </a:solidFill>
                <a:latin typeface="Oswald"/>
                <a:ea typeface="Oswald"/>
                <a:cs typeface="Oswald"/>
                <a:sym typeface="Oswald"/>
              </a:rPr>
              <a:t>Ежемесячно</a:t>
            </a:r>
            <a:endParaRPr dirty="0">
              <a:solidFill>
                <a:schemeClr val="tx1"/>
              </a:solidFill>
              <a:highlight>
                <a:srgbClr val="FF0000"/>
              </a:highlight>
              <a:latin typeface="Oswald"/>
              <a:ea typeface="Oswald"/>
              <a:cs typeface="Oswald"/>
              <a:sym typeface="Oswald"/>
            </a:endParaRPr>
          </a:p>
        </p:txBody>
      </p:sp>
      <p:sp>
        <p:nvSpPr>
          <p:cNvPr id="199" name="Google Shape;199;p29"/>
          <p:cNvSpPr txBox="1"/>
          <p:nvPr/>
        </p:nvSpPr>
        <p:spPr>
          <a:xfrm>
            <a:off x="747150" y="487600"/>
            <a:ext cx="1926900" cy="7077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ru" sz="1500" b="1" dirty="0">
                <a:latin typeface="Oswald"/>
                <a:ea typeface="Oswald"/>
                <a:cs typeface="Oswald"/>
                <a:sym typeface="Oswald"/>
              </a:rPr>
              <a:t>КОД МЕРЫ 0583</a:t>
            </a:r>
            <a:endParaRPr sz="1500" b="1" dirty="0">
              <a:latin typeface="Oswald"/>
              <a:ea typeface="Oswald"/>
              <a:cs typeface="Oswald"/>
              <a:sym typeface="Oswa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graphicFrame>
        <p:nvGraphicFramePr>
          <p:cNvPr id="204" name="Google Shape;204;p30"/>
          <p:cNvGraphicFramePr/>
          <p:nvPr>
            <p:extLst>
              <p:ext uri="{D42A27DB-BD31-4B8C-83A1-F6EECF244321}">
                <p14:modId xmlns:p14="http://schemas.microsoft.com/office/powerpoint/2010/main" val="2363900243"/>
              </p:ext>
            </p:extLst>
          </p:nvPr>
        </p:nvGraphicFramePr>
        <p:xfrm>
          <a:off x="324888" y="1271770"/>
          <a:ext cx="8494225" cy="3537855"/>
        </p:xfrm>
        <a:graphic>
          <a:graphicData uri="http://schemas.openxmlformats.org/drawingml/2006/table">
            <a:tbl>
              <a:tblPr>
                <a:noFill/>
                <a:tableStyleId>{BF4A3D39-4975-46BA-BE83-8B02B6239DEE}</a:tableStyleId>
              </a:tblPr>
              <a:tblGrid>
                <a:gridCol w="3953500">
                  <a:extLst>
                    <a:ext uri="{9D8B030D-6E8A-4147-A177-3AD203B41FA5}">
                      <a16:colId xmlns:a16="http://schemas.microsoft.com/office/drawing/2014/main" val="20000"/>
                    </a:ext>
                  </a:extLst>
                </a:gridCol>
                <a:gridCol w="4540725">
                  <a:extLst>
                    <a:ext uri="{9D8B030D-6E8A-4147-A177-3AD203B41FA5}">
                      <a16:colId xmlns:a16="http://schemas.microsoft.com/office/drawing/2014/main" val="20001"/>
                    </a:ext>
                  </a:extLst>
                </a:gridCol>
              </a:tblGrid>
              <a:tr h="0">
                <a:tc>
                  <a:txBody>
                    <a:bodyPr/>
                    <a:lstStyle/>
                    <a:p>
                      <a:pPr marL="0" lvl="0" indent="0" algn="ctr" rtl="0">
                        <a:spcBef>
                          <a:spcPts val="0"/>
                        </a:spcBef>
                        <a:spcAft>
                          <a:spcPts val="0"/>
                        </a:spcAft>
                        <a:buNone/>
                      </a:pPr>
                      <a:r>
                        <a:rPr lang="ru-RU" sz="1200" b="1" dirty="0">
                          <a:latin typeface="Oswald"/>
                          <a:ea typeface="Oswald"/>
                          <a:cs typeface="Oswald"/>
                          <a:sym typeface="Oswald"/>
                        </a:rPr>
                        <a:t>Категория получателей </a:t>
                      </a:r>
                      <a:endParaRPr lang="ru-RU" sz="1200" b="1" dirty="0" smtClean="0">
                        <a:latin typeface="Oswald"/>
                        <a:ea typeface="Oswald"/>
                        <a:cs typeface="Oswald"/>
                        <a:sym typeface="Oswald"/>
                      </a:endParaRPr>
                    </a:p>
                    <a:p>
                      <a:pPr marL="0" lvl="0" indent="0" algn="ctr" rtl="0">
                        <a:spcBef>
                          <a:spcPts val="0"/>
                        </a:spcBef>
                        <a:spcAft>
                          <a:spcPts val="0"/>
                        </a:spcAft>
                        <a:buNone/>
                      </a:pPr>
                      <a:r>
                        <a:rPr lang="ru-RU" sz="1200" b="1" dirty="0" smtClean="0">
                          <a:latin typeface="Oswald"/>
                          <a:ea typeface="Oswald"/>
                          <a:cs typeface="Oswald"/>
                          <a:sym typeface="Oswald"/>
                        </a:rPr>
                        <a:t>(</a:t>
                      </a:r>
                      <a:r>
                        <a:rPr lang="ru-RU" sz="1200" b="1" dirty="0">
                          <a:latin typeface="Oswald"/>
                          <a:ea typeface="Oswald"/>
                          <a:cs typeface="Oswald"/>
                          <a:sym typeface="Oswald"/>
                        </a:rPr>
                        <a:t>в соответствии с НПА Свердловской области)</a:t>
                      </a:r>
                      <a:endParaRPr sz="1200" b="1" dirty="0">
                        <a:latin typeface="Oswald"/>
                        <a:ea typeface="Oswald"/>
                        <a:cs typeface="Oswald"/>
                        <a:sym typeface="Oswald"/>
                      </a:endParaRPr>
                    </a:p>
                  </a:txBody>
                  <a:tcPr marL="91425" marR="91425" marT="91425" marB="91425"/>
                </a:tc>
                <a:tc>
                  <a:txBody>
                    <a:bodyPr/>
                    <a:lstStyle/>
                    <a:p>
                      <a:pPr marL="0" lvl="0" indent="0" algn="ctr" rtl="0">
                        <a:spcBef>
                          <a:spcPts val="0"/>
                        </a:spcBef>
                        <a:spcAft>
                          <a:spcPts val="0"/>
                        </a:spcAft>
                        <a:buNone/>
                      </a:pPr>
                      <a:r>
                        <a:rPr lang="ru" sz="1200" b="1" dirty="0">
                          <a:latin typeface="Oswald"/>
                          <a:ea typeface="Oswald"/>
                          <a:cs typeface="Oswald"/>
                          <a:sym typeface="Oswald"/>
                        </a:rPr>
                        <a:t>Порядок получения</a:t>
                      </a:r>
                      <a:endParaRPr sz="1200" b="1" dirty="0">
                        <a:latin typeface="Oswald"/>
                        <a:ea typeface="Oswald"/>
                        <a:cs typeface="Oswald"/>
                        <a:sym typeface="Oswald"/>
                      </a:endParaRPr>
                    </a:p>
                  </a:txBody>
                  <a:tcPr marL="91425" marR="91425" marT="91425" marB="91425"/>
                </a:tc>
                <a:extLst>
                  <a:ext uri="{0D108BD9-81ED-4DB2-BD59-A6C34878D82A}">
                    <a16:rowId xmlns:a16="http://schemas.microsoft.com/office/drawing/2014/main" val="10000"/>
                  </a:ext>
                </a:extLst>
              </a:tr>
              <a:tr h="348650">
                <a:tc>
                  <a:txBody>
                    <a:bodyPr/>
                    <a:lstStyle/>
                    <a:p>
                      <a:pPr marL="179999" lvl="0" indent="-162599" algn="l" rtl="0">
                        <a:spcBef>
                          <a:spcPts val="0"/>
                        </a:spcBef>
                        <a:spcAft>
                          <a:spcPts val="0"/>
                        </a:spcAft>
                        <a:buSzPts val="1200"/>
                        <a:buFont typeface="Oswald"/>
                        <a:buChar char="●"/>
                      </a:pPr>
                      <a:r>
                        <a:rPr lang="ru" sz="1200">
                          <a:latin typeface="Oswald"/>
                          <a:ea typeface="Oswald"/>
                          <a:cs typeface="Oswald"/>
                          <a:sym typeface="Oswald"/>
                        </a:rPr>
                        <a:t>Родитель (законный представитель) ребенка-инвалида, обучающегося по основной общеобразовательной программе на дому</a:t>
                      </a:r>
                      <a:endParaRPr sz="1200" dirty="0">
                        <a:latin typeface="Oswald"/>
                        <a:ea typeface="Oswald"/>
                        <a:cs typeface="Oswald"/>
                        <a:sym typeface="Oswald"/>
                      </a:endParaRPr>
                    </a:p>
                  </a:txBody>
                  <a:tcPr marL="91425" marR="91425" marT="91425" marB="91425"/>
                </a:tc>
                <a:tc rowSpan="3">
                  <a:txBody>
                    <a:bodyPr/>
                    <a:lstStyle/>
                    <a:p>
                      <a:pPr marL="179999" lvl="0" indent="-161925" algn="l" rtl="0">
                        <a:spcBef>
                          <a:spcPts val="0"/>
                        </a:spcBef>
                        <a:spcAft>
                          <a:spcPts val="0"/>
                        </a:spcAft>
                        <a:buSzPts val="1200"/>
                        <a:buFont typeface="Oswald"/>
                        <a:buChar char="●"/>
                      </a:pPr>
                      <a:r>
                        <a:rPr lang="ru" sz="1200" dirty="0">
                          <a:solidFill>
                            <a:schemeClr val="tx1"/>
                          </a:solidFill>
                          <a:latin typeface="Oswald"/>
                          <a:ea typeface="Oswald"/>
                          <a:cs typeface="Oswald"/>
                          <a:sym typeface="Oswald"/>
                        </a:rPr>
                        <a:t>Подача </a:t>
                      </a:r>
                      <a:r>
                        <a:rPr lang="ru" sz="1200" kern="1200" dirty="0">
                          <a:solidFill>
                            <a:schemeClr val="tx1"/>
                          </a:solidFill>
                          <a:latin typeface="Oswald"/>
                          <a:ea typeface="Oswald"/>
                          <a:cs typeface="Oswald"/>
                          <a:sym typeface="Oswald"/>
                        </a:rPr>
                        <a:t>заявления руководителю образовательной </a:t>
                      </a:r>
                      <a:r>
                        <a:rPr lang="ru" sz="1200" kern="1200" dirty="0" smtClean="0">
                          <a:solidFill>
                            <a:schemeClr val="tx1"/>
                          </a:solidFill>
                          <a:latin typeface="Oswald"/>
                          <a:ea typeface="Oswald"/>
                          <a:cs typeface="Oswald"/>
                          <a:sym typeface="Oswald"/>
                        </a:rPr>
                        <a:t>организации</a:t>
                      </a:r>
                      <a:endParaRPr lang="ru" sz="1200" kern="1200" dirty="0">
                        <a:solidFill>
                          <a:schemeClr val="tx1"/>
                        </a:solidFill>
                        <a:latin typeface="Oswald"/>
                        <a:ea typeface="Oswald"/>
                        <a:cs typeface="Oswald"/>
                        <a:sym typeface="Oswald"/>
                      </a:endParaRPr>
                    </a:p>
                    <a:p>
                      <a:pPr marL="179999" lvl="0" indent="-161925" algn="l" rtl="0">
                        <a:spcBef>
                          <a:spcPts val="0"/>
                        </a:spcBef>
                        <a:spcAft>
                          <a:spcPts val="0"/>
                        </a:spcAft>
                        <a:buSzPts val="1200"/>
                        <a:buFont typeface="Oswald"/>
                        <a:buChar char="●"/>
                      </a:pPr>
                      <a:r>
                        <a:rPr lang="ru-RU" sz="1200" kern="1200" dirty="0" smtClean="0">
                          <a:solidFill>
                            <a:schemeClr val="tx1"/>
                          </a:solidFill>
                          <a:latin typeface="Oswald"/>
                          <a:ea typeface="Oswald"/>
                          <a:cs typeface="Oswald"/>
                        </a:rPr>
                        <a:t>Копию паспорта или иного документа, удостоверяющего личность заявителя</a:t>
                      </a:r>
                    </a:p>
                    <a:p>
                      <a:pPr marL="179999" lvl="0" indent="-161925" algn="l" rtl="0">
                        <a:spcBef>
                          <a:spcPts val="0"/>
                        </a:spcBef>
                        <a:spcAft>
                          <a:spcPts val="0"/>
                        </a:spcAft>
                        <a:buSzPts val="1200"/>
                        <a:buFont typeface="Oswald"/>
                        <a:buChar char="●"/>
                      </a:pPr>
                      <a:r>
                        <a:rPr lang="ru-RU" sz="1200" kern="1200" dirty="0" smtClean="0">
                          <a:solidFill>
                            <a:schemeClr val="tx1"/>
                          </a:solidFill>
                          <a:latin typeface="Oswald"/>
                          <a:ea typeface="Oswald"/>
                          <a:cs typeface="Oswald"/>
                        </a:rPr>
                        <a:t>Копия документа, подтверждающего место пребывания (жительства) заявителя на территории Свердловской области</a:t>
                      </a:r>
                    </a:p>
                    <a:p>
                      <a:pPr marL="179999" lvl="0" indent="-161925" algn="l" rtl="0">
                        <a:spcBef>
                          <a:spcPts val="0"/>
                        </a:spcBef>
                        <a:spcAft>
                          <a:spcPts val="0"/>
                        </a:spcAft>
                        <a:buSzPts val="1200"/>
                        <a:buFont typeface="Oswald"/>
                        <a:buChar char="●"/>
                      </a:pPr>
                      <a:r>
                        <a:rPr lang="ru-RU" sz="1200" kern="1200" dirty="0" smtClean="0">
                          <a:solidFill>
                            <a:schemeClr val="tx1"/>
                          </a:solidFill>
                          <a:latin typeface="Oswald"/>
                          <a:ea typeface="Oswald"/>
                          <a:cs typeface="Oswald"/>
                        </a:rPr>
                        <a:t>Копия свидетельства о рождении ребенка заявителя, в отношении которого назначается денежная компенсация </a:t>
                      </a:r>
                    </a:p>
                    <a:p>
                      <a:pPr marL="179999" lvl="0" indent="-161925" algn="l" rtl="0">
                        <a:spcBef>
                          <a:spcPts val="0"/>
                        </a:spcBef>
                        <a:spcAft>
                          <a:spcPts val="0"/>
                        </a:spcAft>
                        <a:buSzPts val="1200"/>
                        <a:buFont typeface="Oswald"/>
                        <a:buChar char="●"/>
                      </a:pPr>
                      <a:r>
                        <a:rPr lang="ru-RU" sz="1200" kern="1200" dirty="0" smtClean="0">
                          <a:solidFill>
                            <a:schemeClr val="tx1"/>
                          </a:solidFill>
                          <a:latin typeface="Oswald"/>
                          <a:ea typeface="Oswald"/>
                          <a:cs typeface="Oswald"/>
                        </a:rPr>
                        <a:t>Копия заключения психолого-медико-педагогической комиссии</a:t>
                      </a:r>
                    </a:p>
                    <a:p>
                      <a:pPr marL="179999" lvl="0" indent="-161925" algn="l" rtl="0">
                        <a:spcBef>
                          <a:spcPts val="0"/>
                        </a:spcBef>
                        <a:spcAft>
                          <a:spcPts val="0"/>
                        </a:spcAft>
                        <a:buSzPts val="1200"/>
                        <a:buFont typeface="Oswald"/>
                        <a:buChar char="●"/>
                      </a:pPr>
                      <a:r>
                        <a:rPr lang="ru-RU" sz="1200" kern="1200" dirty="0" smtClean="0">
                          <a:solidFill>
                            <a:schemeClr val="tx1"/>
                          </a:solidFill>
                          <a:latin typeface="Oswald"/>
                          <a:ea typeface="Oswald"/>
                          <a:cs typeface="Oswald"/>
                        </a:rPr>
                        <a:t>Сведения о банковских реквизитах и номере лицевого счета заявителя, открытого в кредитной организации Российской Федерации на имя заявителя</a:t>
                      </a:r>
                    </a:p>
                    <a:p>
                      <a:pPr marL="179999" lvl="0" indent="-161925" algn="l" rtl="0">
                        <a:spcBef>
                          <a:spcPts val="0"/>
                        </a:spcBef>
                        <a:spcAft>
                          <a:spcPts val="0"/>
                        </a:spcAft>
                        <a:buSzPts val="1200"/>
                        <a:buFont typeface="Oswald"/>
                        <a:buChar char="●"/>
                      </a:pPr>
                      <a:r>
                        <a:rPr lang="ru-RU" sz="1200" kern="1200" dirty="0" smtClean="0">
                          <a:solidFill>
                            <a:schemeClr val="tx1"/>
                          </a:solidFill>
                          <a:latin typeface="Oswald"/>
                          <a:ea typeface="Oswald"/>
                          <a:cs typeface="Oswald"/>
                        </a:rPr>
                        <a:t>Заявление о согласии на обработку персональных данных заявителя и обучающегося с ОВЗ в соответствии с законодательством Российской Федерации</a:t>
                      </a:r>
                      <a:endParaRPr lang="ru-RU" sz="1200" kern="1200" dirty="0">
                        <a:solidFill>
                          <a:schemeClr val="tx1"/>
                        </a:solidFill>
                        <a:latin typeface="Oswald"/>
                        <a:ea typeface="Oswald"/>
                        <a:cs typeface="Oswald"/>
                      </a:endParaRPr>
                    </a:p>
                  </a:txBody>
                  <a:tcPr marL="91425" marR="91425" marT="91425" marB="91425"/>
                </a:tc>
                <a:extLst>
                  <a:ext uri="{0D108BD9-81ED-4DB2-BD59-A6C34878D82A}">
                    <a16:rowId xmlns:a16="http://schemas.microsoft.com/office/drawing/2014/main" val="10001"/>
                  </a:ext>
                </a:extLst>
              </a:tr>
              <a:tr h="977625">
                <a:tc>
                  <a:txBody>
                    <a:bodyPr/>
                    <a:lstStyle/>
                    <a:p>
                      <a:pPr marL="179999" lvl="0" indent="-162599" algn="l" rtl="0">
                        <a:spcBef>
                          <a:spcPts val="0"/>
                        </a:spcBef>
                        <a:spcAft>
                          <a:spcPts val="0"/>
                        </a:spcAft>
                        <a:buSzPts val="1200"/>
                        <a:buFont typeface="Oswald"/>
                        <a:buChar char="●"/>
                      </a:pPr>
                      <a:r>
                        <a:rPr lang="ru" sz="1200" dirty="0">
                          <a:latin typeface="Oswald"/>
                          <a:ea typeface="Oswald"/>
                          <a:cs typeface="Oswald"/>
                          <a:sym typeface="Oswald"/>
                        </a:rPr>
                        <a:t>Родитель (законный представитель) ребенка с ограниченными возможностями здоровья</a:t>
                      </a:r>
                      <a:endParaRPr sz="1200" dirty="0">
                        <a:latin typeface="Oswald"/>
                        <a:ea typeface="Oswald"/>
                        <a:cs typeface="Oswald"/>
                        <a:sym typeface="Oswald"/>
                      </a:endParaRPr>
                    </a:p>
                  </a:txBody>
                  <a:tcPr marL="91425" marR="91425" marT="91425" marB="91425"/>
                </a:tc>
                <a:tc vMerge="1">
                  <a:txBody>
                    <a:bodyPr/>
                    <a:lstStyle/>
                    <a:p>
                      <a:endParaRPr lang="ru-RU"/>
                    </a:p>
                  </a:txBody>
                  <a:tcPr/>
                </a:tc>
                <a:extLst>
                  <a:ext uri="{0D108BD9-81ED-4DB2-BD59-A6C34878D82A}">
                    <a16:rowId xmlns:a16="http://schemas.microsoft.com/office/drawing/2014/main" val="10002"/>
                  </a:ext>
                </a:extLst>
              </a:tr>
              <a:tr h="977625">
                <a:tc>
                  <a:txBody>
                    <a:bodyPr/>
                    <a:lstStyle/>
                    <a:p>
                      <a:pPr marL="179999" lvl="0" indent="-162599" algn="l" rtl="0">
                        <a:spcBef>
                          <a:spcPts val="0"/>
                        </a:spcBef>
                        <a:spcAft>
                          <a:spcPts val="0"/>
                        </a:spcAft>
                        <a:buSzPts val="1200"/>
                        <a:buFont typeface="Oswald"/>
                        <a:buChar char="●"/>
                      </a:pPr>
                      <a:r>
                        <a:rPr lang="ru-RU" sz="1200" kern="1200" dirty="0" smtClean="0">
                          <a:solidFill>
                            <a:srgbClr val="000000"/>
                          </a:solidFill>
                          <a:latin typeface="Oswald"/>
                          <a:ea typeface="Oswald"/>
                          <a:cs typeface="Oswald"/>
                          <a:sym typeface="Oswald"/>
                        </a:rPr>
                        <a:t>Инвалид</a:t>
                      </a:r>
                      <a:r>
                        <a:rPr lang="ru-RU" sz="1200" kern="1200" dirty="0" smtClean="0">
                          <a:solidFill>
                            <a:srgbClr val="000000"/>
                          </a:solidFill>
                          <a:latin typeface="Oswald"/>
                          <a:ea typeface="Oswald"/>
                          <a:cs typeface="Oswald"/>
                        </a:rPr>
                        <a:t>ы молодого возраста в возрасте </a:t>
                      </a:r>
                      <a:br>
                        <a:rPr lang="ru-RU" sz="1200" kern="1200" dirty="0" smtClean="0">
                          <a:solidFill>
                            <a:srgbClr val="000000"/>
                          </a:solidFill>
                          <a:latin typeface="Oswald"/>
                          <a:ea typeface="Oswald"/>
                          <a:cs typeface="Oswald"/>
                        </a:rPr>
                      </a:br>
                      <a:r>
                        <a:rPr lang="ru-RU" sz="1200" kern="1200" dirty="0" smtClean="0">
                          <a:solidFill>
                            <a:srgbClr val="000000"/>
                          </a:solidFill>
                          <a:latin typeface="Oswald"/>
                          <a:ea typeface="Oswald"/>
                          <a:cs typeface="Oswald"/>
                        </a:rPr>
                        <a:t>от 18 до 44 лет включительно,</a:t>
                      </a:r>
                      <a:r>
                        <a:rPr lang="en-US" sz="1200" kern="1200" dirty="0" smtClean="0">
                          <a:solidFill>
                            <a:srgbClr val="000000"/>
                          </a:solidFill>
                          <a:latin typeface="Oswald"/>
                          <a:ea typeface="Oswald"/>
                          <a:cs typeface="Oswald"/>
                        </a:rPr>
                        <a:t> </a:t>
                      </a:r>
                      <a:r>
                        <a:rPr lang="ru-RU" sz="1200" kern="1200" dirty="0" smtClean="0">
                          <a:solidFill>
                            <a:srgbClr val="000000"/>
                          </a:solidFill>
                          <a:latin typeface="Oswald"/>
                          <a:ea typeface="Oswald"/>
                          <a:cs typeface="Oswald"/>
                        </a:rPr>
                        <a:t>осваивающие основные общеобразовательные программы на дому, в государственных образовательных организациях Свердловской области, расположенных на территории Свердловской области</a:t>
                      </a:r>
                      <a:endParaRPr sz="1200" kern="1200" dirty="0">
                        <a:solidFill>
                          <a:srgbClr val="000000"/>
                        </a:solidFill>
                        <a:latin typeface="Oswald"/>
                        <a:ea typeface="Oswald"/>
                        <a:cs typeface="Oswald"/>
                        <a:sym typeface="Oswald"/>
                      </a:endParaRPr>
                    </a:p>
                  </a:txBody>
                  <a:tcPr marL="91425" marR="91425" marT="91425" marB="91425"/>
                </a:tc>
                <a:tc vMerge="1">
                  <a:txBody>
                    <a:bodyPr/>
                    <a:lstStyle/>
                    <a:p>
                      <a:pPr marL="179999" lvl="0" indent="-161925" algn="l" rtl="0">
                        <a:spcBef>
                          <a:spcPts val="0"/>
                        </a:spcBef>
                        <a:spcAft>
                          <a:spcPts val="0"/>
                        </a:spcAft>
                        <a:buSzPts val="1200"/>
                        <a:buFont typeface="Oswald"/>
                        <a:buChar char="●"/>
                      </a:pPr>
                      <a:endParaRPr sz="1200" dirty="0">
                        <a:latin typeface="Oswald"/>
                        <a:ea typeface="Oswald"/>
                        <a:cs typeface="Oswald"/>
                        <a:sym typeface="Oswald"/>
                      </a:endParaRPr>
                    </a:p>
                  </a:txBody>
                  <a:tcPr marL="91425" marR="91425" marT="91425" marB="91425"/>
                </a:tc>
                <a:extLst>
                  <a:ext uri="{0D108BD9-81ED-4DB2-BD59-A6C34878D82A}">
                    <a16:rowId xmlns:a16="http://schemas.microsoft.com/office/drawing/2014/main" val="2385712238"/>
                  </a:ext>
                </a:extLst>
              </a:tr>
            </a:tbl>
          </a:graphicData>
        </a:graphic>
      </p:graphicFrame>
      <p:sp>
        <p:nvSpPr>
          <p:cNvPr id="205" name="Google Shape;205;p30"/>
          <p:cNvSpPr txBox="1">
            <a:spLocks noGrp="1"/>
          </p:cNvSpPr>
          <p:nvPr>
            <p:ph type="ctrTitle"/>
          </p:nvPr>
        </p:nvSpPr>
        <p:spPr>
          <a:xfrm>
            <a:off x="2674050" y="487875"/>
            <a:ext cx="5760000" cy="7077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None/>
            </a:pPr>
            <a:r>
              <a:rPr lang="ru" sz="1200" dirty="0">
                <a:solidFill>
                  <a:srgbClr val="000000"/>
                </a:solidFill>
                <a:latin typeface="Oswald"/>
                <a:ea typeface="Oswald"/>
                <a:cs typeface="Oswald"/>
                <a:sym typeface="Oswald"/>
              </a:rPr>
              <a:t>ДЕНЕЖНАЯ КОМПЕНСАЦИЯ НА ОБЕСПЕЧЕНИЕ БЕСПЛАТНЫМ ДВУХРАЗОВЫМ ПИТАНИЕМ (ЗАВТРАК И ОБЕД) ОБУЧАЮЩИХСЯ С ОГРАНИЧЕННЫМИ ВОЗМОЖНОСТЯМИ ЗДОРОВЬЯ, ИНВАЛИДОВ (</a:t>
            </a:r>
            <a:r>
              <a:rPr lang="ru" sz="1200" dirty="0" smtClean="0">
                <a:solidFill>
                  <a:srgbClr val="000000"/>
                </a:solidFill>
                <a:latin typeface="Oswald"/>
                <a:ea typeface="Oswald"/>
                <a:cs typeface="Oswald"/>
                <a:sym typeface="Oswald"/>
              </a:rPr>
              <a:t>ДЕТЕЙ-ИНВАЛИДОВ), </a:t>
            </a:r>
            <a:r>
              <a:rPr lang="ru" sz="1200" dirty="0">
                <a:solidFill>
                  <a:srgbClr val="000000"/>
                </a:solidFill>
                <a:latin typeface="Oswald"/>
                <a:ea typeface="Oswald"/>
                <a:cs typeface="Oswald"/>
                <a:sym typeface="Oswald"/>
              </a:rPr>
              <a:t>ОСВАИВАЮЩИХ ОСНОВНЫЕ ОБЩЕОБРАЗОВАТЕЛЬНЫЕ ПРОГРАММЫ НА ДОМУ</a:t>
            </a:r>
            <a:endParaRPr sz="1200" dirty="0">
              <a:solidFill>
                <a:srgbClr val="000000"/>
              </a:solidFill>
              <a:latin typeface="Oswald" panose="020B0604020202020204" charset="-52"/>
              <a:ea typeface="Oswald" panose="020B0604020202020204" charset="-52"/>
              <a:cs typeface="Oswald" panose="020B0604020202020204" charset="-52"/>
              <a:sym typeface="Oswald" panose="020B0604020202020204" charset="-52"/>
            </a:endParaRPr>
          </a:p>
        </p:txBody>
      </p:sp>
      <p:sp>
        <p:nvSpPr>
          <p:cNvPr id="206" name="Google Shape;206;p30"/>
          <p:cNvSpPr txBox="1"/>
          <p:nvPr/>
        </p:nvSpPr>
        <p:spPr>
          <a:xfrm>
            <a:off x="747150" y="487600"/>
            <a:ext cx="1926900" cy="7077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ru" sz="1500" b="1" dirty="0">
                <a:latin typeface="Oswald"/>
                <a:ea typeface="Oswald"/>
                <a:cs typeface="Oswald"/>
                <a:sym typeface="Oswald"/>
              </a:rPr>
              <a:t>КОД МЕРЫ 0583</a:t>
            </a:r>
            <a:endParaRPr sz="1500" b="1" dirty="0">
              <a:latin typeface="Oswald"/>
              <a:ea typeface="Oswald"/>
              <a:cs typeface="Oswald"/>
              <a:sym typeface="Oswald"/>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40"/>
          <p:cNvSpPr/>
          <p:nvPr/>
        </p:nvSpPr>
        <p:spPr>
          <a:xfrm>
            <a:off x="492159" y="798632"/>
            <a:ext cx="8053500" cy="3849824"/>
          </a:xfrm>
          <a:prstGeom prst="rect">
            <a:avLst/>
          </a:prstGeom>
          <a:noFill/>
          <a:ln>
            <a:noFill/>
          </a:ln>
        </p:spPr>
        <p:txBody>
          <a:bodyPr spcFirstLastPara="1" wrap="square" lIns="68575" tIns="34275" rIns="68575" bIns="34275" anchor="t" anchorCtr="0">
            <a:noAutofit/>
          </a:bodyPr>
          <a:lstStyle/>
          <a:p>
            <a:pPr marL="0" lvl="0" indent="0" algn="ctr" rtl="0">
              <a:spcBef>
                <a:spcPts val="0"/>
              </a:spcBef>
              <a:spcAft>
                <a:spcPts val="0"/>
              </a:spcAft>
              <a:buNone/>
            </a:pPr>
            <a:r>
              <a:rPr lang="ru" sz="1100" b="1" dirty="0">
                <a:solidFill>
                  <a:schemeClr val="tx1"/>
                </a:solidFill>
                <a:latin typeface="Oswald" panose="00000500000000000000" pitchFamily="2" charset="-52"/>
                <a:ea typeface="Oswald"/>
                <a:cs typeface="Oswald"/>
                <a:sym typeface="Oswald"/>
              </a:rPr>
              <a:t>Нормативные основания</a:t>
            </a:r>
          </a:p>
          <a:p>
            <a:pPr marL="460800" lvl="0" indent="-319300" algn="just" defTabSz="342900">
              <a:buClr>
                <a:srgbClr val="2C3C43"/>
              </a:buClr>
              <a:buSzPts val="1400"/>
              <a:buFont typeface="Oswald"/>
              <a:buChar char="●"/>
            </a:pPr>
            <a:r>
              <a:rPr lang="ru-RU" sz="1100" dirty="0" smtClean="0"/>
              <a:t>Федеральный </a:t>
            </a:r>
            <a:r>
              <a:rPr lang="ru-RU" sz="1100" dirty="0"/>
              <a:t>закон от 21 </a:t>
            </a:r>
            <a:r>
              <a:rPr lang="ru-RU" sz="1100" dirty="0" smtClean="0"/>
              <a:t>декабря 1996 </a:t>
            </a:r>
            <a:r>
              <a:rPr lang="ru-RU" sz="1100" dirty="0"/>
              <a:t>года № 159-ФЗ «О дополнительных гарантиях по социальной поддержке детей-сирот и детей, оставшихся без попечения родителей»</a:t>
            </a:r>
            <a:endParaRPr lang="ru-RU" sz="1100" dirty="0">
              <a:sym typeface="Oswald"/>
            </a:endParaRPr>
          </a:p>
          <a:p>
            <a:pPr marL="460800" lvl="0" indent="-319300" algn="just" defTabSz="342900">
              <a:buClr>
                <a:srgbClr val="2C3C43"/>
              </a:buClr>
              <a:buSzPts val="1400"/>
              <a:buFont typeface="Oswald"/>
              <a:buChar char="●"/>
            </a:pPr>
            <a:r>
              <a:rPr lang="ru-RU" sz="1100" dirty="0"/>
              <a:t>Федеральный закон от 29 декабря 2012 года № 273-ФЗ «Об образовании в Российской Федерации</a:t>
            </a:r>
            <a:r>
              <a:rPr lang="ru-RU" sz="1100" dirty="0" smtClean="0"/>
              <a:t>»</a:t>
            </a:r>
            <a:endParaRPr lang="ru-RU" sz="1100" dirty="0">
              <a:sym typeface="Oswald"/>
            </a:endParaRPr>
          </a:p>
          <a:p>
            <a:pPr marL="457200" lvl="0" indent="-304800">
              <a:buClr>
                <a:schemeClr val="dk2"/>
              </a:buClr>
              <a:buSzPts val="1200"/>
              <a:buFont typeface="Oswald"/>
              <a:buChar char="●"/>
            </a:pPr>
            <a:r>
              <a:rPr lang="ru-RU" sz="1100" dirty="0">
                <a:sym typeface="Oswald"/>
              </a:rPr>
              <a:t>Закон </a:t>
            </a:r>
            <a:r>
              <a:rPr lang="ru-RU" sz="1100" dirty="0"/>
              <a:t>Свердловской области от 20 ноября 2009 года № 100-ОЗ «О социальной поддержке многодетных семей в Свердловской области</a:t>
            </a:r>
            <a:r>
              <a:rPr lang="ru-RU" sz="1100" dirty="0" smtClean="0"/>
              <a:t>»</a:t>
            </a:r>
            <a:endParaRPr lang="ru-RU" sz="1100" dirty="0">
              <a:sym typeface="Oswald"/>
            </a:endParaRPr>
          </a:p>
          <a:p>
            <a:pPr marL="457200" indent="-304800">
              <a:buClr>
                <a:schemeClr val="dk2"/>
              </a:buClr>
              <a:buSzPts val="1200"/>
              <a:buFont typeface="Oswald"/>
              <a:buChar char="●"/>
            </a:pPr>
            <a:r>
              <a:rPr lang="ru-RU" sz="1100" dirty="0">
                <a:sym typeface="Oswald"/>
              </a:rPr>
              <a:t>Закон </a:t>
            </a:r>
            <a:r>
              <a:rPr lang="ru-RU" sz="1100" dirty="0"/>
              <a:t>Свердловской области от 15 июля 2013 года № 78-ОЗ «Об образовании в Свердловской области»</a:t>
            </a:r>
            <a:endParaRPr lang="en-US" sz="1100" dirty="0"/>
          </a:p>
          <a:p>
            <a:pPr marL="457200" lvl="0" indent="-304800">
              <a:buClr>
                <a:schemeClr val="dk2"/>
              </a:buClr>
              <a:buSzPts val="1200"/>
              <a:buFont typeface="Oswald"/>
              <a:buChar char="●"/>
            </a:pPr>
            <a:r>
              <a:rPr lang="ru" sz="1100" dirty="0">
                <a:sym typeface="Oswald"/>
              </a:rPr>
              <a:t>Постановление Правительства Свердловской области от 05.03.2014 № </a:t>
            </a:r>
            <a:r>
              <a:rPr lang="ru" sz="1100" dirty="0" smtClean="0">
                <a:sym typeface="Oswald"/>
              </a:rPr>
              <a:t>146-ПП </a:t>
            </a:r>
            <a:r>
              <a:rPr lang="ru" sz="1100" dirty="0">
                <a:sym typeface="Oswald"/>
              </a:rPr>
              <a:t>«</a:t>
            </a:r>
            <a:r>
              <a:rPr lang="ru-RU" sz="1100" dirty="0"/>
              <a:t>Об обеспечении бесплатным горячим питанием обучающихся по очной форме обучения в государственных общеобразовательных организациях Свердловской области, муниципальных общеобразовательных организациях, частных общеобразовательных организациях и обособленных структурных подразделениях государственных образовательных организаций Свердловской области по имеющим государственную аккредитацию основным общеобразовательным программам, а также обучающихся по очной форме обучения  в государственных профессиональных образовательных организациях Свердловской области, реализующих образовательные программы среднего профессионального образования в сфере искусств, и обособленных структурных подразделениях таких государственных профессиональных образовательных организаций Свердловской области по основным общеобразовательным программам и по образовательным программам среднего профессионального образования в сфере искусств, интегрированным с образовательными программами основного общего и среднего общего образования</a:t>
            </a:r>
            <a:r>
              <a:rPr lang="ru" sz="1100" dirty="0">
                <a:sym typeface="Oswald"/>
              </a:rPr>
              <a:t>»</a:t>
            </a:r>
            <a:endParaRPr sz="1100" dirty="0">
              <a:sym typeface="Oswald"/>
            </a:endParaRPr>
          </a:p>
          <a:p>
            <a:pPr marL="457200" marR="0" lvl="0" indent="-304800" algn="l" rtl="0">
              <a:spcBef>
                <a:spcPts val="0"/>
              </a:spcBef>
              <a:spcAft>
                <a:spcPts val="0"/>
              </a:spcAft>
              <a:buClr>
                <a:schemeClr val="dk2"/>
              </a:buClr>
              <a:buSzPts val="1200"/>
              <a:buFont typeface="Oswald"/>
              <a:buChar char="●"/>
            </a:pPr>
            <a:r>
              <a:rPr lang="ru" sz="1100" dirty="0">
                <a:sym typeface="Oswald"/>
              </a:rPr>
              <a:t>Постановление Правительства Свердловской области от 03.09.2020 № </a:t>
            </a:r>
            <a:r>
              <a:rPr lang="ru" sz="1100" dirty="0" smtClean="0">
                <a:sym typeface="Oswald"/>
              </a:rPr>
              <a:t>621-ПП </a:t>
            </a:r>
            <a:r>
              <a:rPr lang="ru" sz="1100" dirty="0">
                <a:sym typeface="Oswald"/>
              </a:rPr>
              <a:t>«Об организации бесплатного горячего питания обучающихся, получающих начальное общее образование в государственных образовательных организациях Свердловской области и муниципальных общеобразовательных организациях, расположенных на территории Свердловской области»</a:t>
            </a:r>
          </a:p>
          <a:p>
            <a:pPr marL="914400" marR="0" lvl="0" indent="0" algn="l" rtl="0">
              <a:spcBef>
                <a:spcPts val="0"/>
              </a:spcBef>
              <a:spcAft>
                <a:spcPts val="0"/>
              </a:spcAft>
              <a:buNone/>
            </a:pPr>
            <a:endParaRPr sz="1100" dirty="0">
              <a:solidFill>
                <a:schemeClr val="tx1"/>
              </a:solidFill>
              <a:latin typeface="Oswald" panose="00000500000000000000" pitchFamily="2" charset="-52"/>
              <a:ea typeface="Oswald"/>
              <a:cs typeface="Oswald"/>
              <a:sym typeface="Oswald"/>
            </a:endParaRPr>
          </a:p>
          <a:p>
            <a:pPr marL="0" lvl="0" indent="0" algn="ctr" rtl="0">
              <a:spcBef>
                <a:spcPts val="0"/>
              </a:spcBef>
              <a:spcAft>
                <a:spcPts val="0"/>
              </a:spcAft>
              <a:buNone/>
            </a:pPr>
            <a:r>
              <a:rPr lang="ru" sz="1100" b="1" dirty="0">
                <a:solidFill>
                  <a:schemeClr val="tx1"/>
                </a:solidFill>
                <a:latin typeface="Oswald" panose="00000500000000000000" pitchFamily="2" charset="-52"/>
                <a:ea typeface="Oswald"/>
                <a:cs typeface="Oswald"/>
                <a:sym typeface="Oswald"/>
              </a:rPr>
              <a:t>Форма предоставления – натуральная</a:t>
            </a:r>
          </a:p>
          <a:p>
            <a:pPr marL="457200" lvl="0" indent="-304800" algn="just">
              <a:buClr>
                <a:schemeClr val="dk2"/>
              </a:buClr>
              <a:buSzPts val="1200"/>
              <a:buFont typeface="Oswald"/>
              <a:buChar char="●"/>
            </a:pPr>
            <a:r>
              <a:rPr lang="ru" sz="1100" dirty="0" smtClean="0">
                <a:solidFill>
                  <a:schemeClr val="tx1"/>
                </a:solidFill>
                <a:latin typeface="Oswald" panose="00000500000000000000" pitchFamily="2" charset="-52"/>
                <a:ea typeface="Oswald"/>
                <a:cs typeface="Oswald"/>
                <a:sym typeface="Oswald"/>
              </a:rPr>
              <a:t>За </a:t>
            </a:r>
            <a:r>
              <a:rPr lang="ru" sz="1100" dirty="0">
                <a:solidFill>
                  <a:schemeClr val="tx1"/>
                </a:solidFill>
                <a:latin typeface="Oswald" panose="00000500000000000000" pitchFamily="2" charset="-52"/>
                <a:ea typeface="Oswald"/>
                <a:cs typeface="Oswald"/>
                <a:sym typeface="Oswald"/>
              </a:rPr>
              <a:t>счет субсидий из областного бюджета на финансовое обеспечение выполнения государственного задания учреждениями</a:t>
            </a:r>
            <a:endParaRPr sz="1100" dirty="0">
              <a:solidFill>
                <a:schemeClr val="tx1"/>
              </a:solidFill>
              <a:latin typeface="Oswald" panose="00000500000000000000" pitchFamily="2" charset="-52"/>
              <a:ea typeface="Oswald"/>
              <a:cs typeface="Oswald"/>
              <a:sym typeface="Oswald"/>
            </a:endParaRPr>
          </a:p>
          <a:p>
            <a:pPr marL="0" lvl="0" indent="0" algn="ctr" rtl="0">
              <a:spcBef>
                <a:spcPts val="0"/>
              </a:spcBef>
              <a:spcAft>
                <a:spcPts val="0"/>
              </a:spcAft>
              <a:buNone/>
            </a:pPr>
            <a:endParaRPr sz="1100" b="1" dirty="0">
              <a:solidFill>
                <a:schemeClr val="tx1"/>
              </a:solidFill>
              <a:latin typeface="Oswald" panose="00000500000000000000" pitchFamily="2" charset="-52"/>
              <a:ea typeface="Oswald"/>
              <a:cs typeface="Oswald"/>
              <a:sym typeface="Oswald"/>
            </a:endParaRPr>
          </a:p>
          <a:p>
            <a:pPr marL="0" lvl="0" indent="0" algn="ctr" rtl="0">
              <a:spcBef>
                <a:spcPts val="0"/>
              </a:spcBef>
              <a:spcAft>
                <a:spcPts val="0"/>
              </a:spcAft>
              <a:buNone/>
            </a:pPr>
            <a:r>
              <a:rPr lang="ru" sz="1100" b="1" dirty="0">
                <a:solidFill>
                  <a:schemeClr val="tx1"/>
                </a:solidFill>
                <a:latin typeface="Oswald" panose="00000500000000000000" pitchFamily="2" charset="-52"/>
                <a:ea typeface="Oswald"/>
                <a:cs typeface="Oswald"/>
                <a:sym typeface="Oswald"/>
              </a:rPr>
              <a:t>Периодичность предоставления</a:t>
            </a:r>
            <a:endParaRPr sz="1100" b="1" dirty="0">
              <a:solidFill>
                <a:schemeClr val="tx1"/>
              </a:solidFill>
              <a:latin typeface="Oswald" panose="00000500000000000000" pitchFamily="2" charset="-52"/>
              <a:ea typeface="Oswald"/>
              <a:cs typeface="Oswald"/>
              <a:sym typeface="Oswald"/>
            </a:endParaRPr>
          </a:p>
          <a:p>
            <a:pPr marL="457200" lvl="0" indent="-304800" algn="l" rtl="0">
              <a:spcBef>
                <a:spcPts val="0"/>
              </a:spcBef>
              <a:spcAft>
                <a:spcPts val="0"/>
              </a:spcAft>
              <a:buClr>
                <a:schemeClr val="dk2"/>
              </a:buClr>
              <a:buSzPts val="1200"/>
              <a:buFont typeface="Oswald"/>
              <a:buChar char="●"/>
            </a:pPr>
            <a:r>
              <a:rPr lang="ru" sz="1100" dirty="0">
                <a:solidFill>
                  <a:schemeClr val="tx1"/>
                </a:solidFill>
                <a:latin typeface="Oswald" panose="00000500000000000000" pitchFamily="2" charset="-52"/>
                <a:ea typeface="Oswald"/>
                <a:cs typeface="Oswald"/>
                <a:sym typeface="Oswald"/>
              </a:rPr>
              <a:t>Ежемесячно</a:t>
            </a:r>
            <a:endParaRPr sz="1100" dirty="0">
              <a:solidFill>
                <a:schemeClr val="tx1"/>
              </a:solidFill>
              <a:latin typeface="Oswald" panose="00000500000000000000" pitchFamily="2" charset="-52"/>
              <a:ea typeface="Oswald"/>
              <a:cs typeface="Oswald"/>
              <a:sym typeface="Oswald"/>
            </a:endParaRPr>
          </a:p>
        </p:txBody>
      </p:sp>
      <p:sp>
        <p:nvSpPr>
          <p:cNvPr id="5" name="Google Shape;316;p46"/>
          <p:cNvSpPr txBox="1">
            <a:spLocks/>
          </p:cNvSpPr>
          <p:nvPr/>
        </p:nvSpPr>
        <p:spPr>
          <a:xfrm>
            <a:off x="2709855" y="90932"/>
            <a:ext cx="5760000" cy="707700"/>
          </a:xfrm>
          <a:prstGeom prst="rect">
            <a:avLst/>
          </a:prstGeom>
          <a:noFill/>
          <a:ln>
            <a:noFill/>
          </a:ln>
        </p:spPr>
        <p:txBody>
          <a:bodyPr spcFirstLastPara="1" vert="horz" wrap="square" lIns="68575" tIns="34275" rIns="68575" bIns="34275" rtlCol="0" anchor="ctr" anchorCtr="0">
            <a:noAutofit/>
          </a:bodyPr>
          <a:lstStyle>
            <a:lvl1pPr algn="r" defTabSz="342900" rtl="0" eaLnBrk="1" latinLnBrk="0" hangingPunct="1">
              <a:spcBef>
                <a:spcPct val="0"/>
              </a:spcBef>
              <a:buNone/>
              <a:defRPr sz="405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lnSpc>
                <a:spcPct val="90000"/>
              </a:lnSpc>
              <a:spcBef>
                <a:spcPts val="0"/>
              </a:spcBef>
              <a:buClrTx/>
              <a:buFontTx/>
            </a:pPr>
            <a:r>
              <a:rPr lang="ru-RU" sz="1400" cap="all" dirty="0">
                <a:solidFill>
                  <a:srgbClr val="000000"/>
                </a:solidFill>
                <a:latin typeface="Oswald" panose="00000500000000000000" pitchFamily="2" charset="-52"/>
                <a:ea typeface="Oswald"/>
                <a:cs typeface="Oswald"/>
                <a:sym typeface="Oswald"/>
              </a:rPr>
              <a:t>Предоставление бесплатного питания</a:t>
            </a:r>
          </a:p>
        </p:txBody>
      </p:sp>
      <p:sp>
        <p:nvSpPr>
          <p:cNvPr id="6" name="Google Shape;318;p46"/>
          <p:cNvSpPr txBox="1"/>
          <p:nvPr/>
        </p:nvSpPr>
        <p:spPr>
          <a:xfrm>
            <a:off x="782955" y="90657"/>
            <a:ext cx="1926900" cy="7077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ru" sz="1500" b="1" dirty="0">
                <a:latin typeface="Oswald" panose="00000500000000000000" pitchFamily="2" charset="-52"/>
                <a:ea typeface="Oswald"/>
                <a:cs typeface="Oswald"/>
                <a:sym typeface="Oswald"/>
              </a:rPr>
              <a:t>КОД МЕРЫ </a:t>
            </a:r>
            <a:r>
              <a:rPr lang="ru" sz="1500" b="1" dirty="0" smtClean="0">
                <a:latin typeface="Oswald" panose="00000500000000000000" pitchFamily="2" charset="-52"/>
                <a:ea typeface="Oswald"/>
                <a:cs typeface="Oswald"/>
                <a:sym typeface="Oswald"/>
              </a:rPr>
              <a:t>0758</a:t>
            </a:r>
            <a:endParaRPr sz="1500" b="1" dirty="0">
              <a:latin typeface="Oswald" panose="00000500000000000000" pitchFamily="2" charset="-52"/>
              <a:ea typeface="Oswald"/>
              <a:cs typeface="Oswald"/>
              <a:sym typeface="Oswa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graphicFrame>
        <p:nvGraphicFramePr>
          <p:cNvPr id="282" name="Google Shape;282;p41"/>
          <p:cNvGraphicFramePr/>
          <p:nvPr>
            <p:extLst>
              <p:ext uri="{D42A27DB-BD31-4B8C-83A1-F6EECF244321}">
                <p14:modId xmlns:p14="http://schemas.microsoft.com/office/powerpoint/2010/main" val="2651318098"/>
              </p:ext>
            </p:extLst>
          </p:nvPr>
        </p:nvGraphicFramePr>
        <p:xfrm>
          <a:off x="395536" y="699542"/>
          <a:ext cx="8494225" cy="4389060"/>
        </p:xfrm>
        <a:graphic>
          <a:graphicData uri="http://schemas.openxmlformats.org/drawingml/2006/table">
            <a:tbl>
              <a:tblPr>
                <a:noFill/>
                <a:tableStyleId>{BF4A3D39-4975-46BA-BE83-8B02B6239DEE}</a:tableStyleId>
              </a:tblPr>
              <a:tblGrid>
                <a:gridCol w="4859500">
                  <a:extLst>
                    <a:ext uri="{9D8B030D-6E8A-4147-A177-3AD203B41FA5}">
                      <a16:colId xmlns:a16="http://schemas.microsoft.com/office/drawing/2014/main" val="20000"/>
                    </a:ext>
                  </a:extLst>
                </a:gridCol>
                <a:gridCol w="3634725">
                  <a:extLst>
                    <a:ext uri="{9D8B030D-6E8A-4147-A177-3AD203B41FA5}">
                      <a16:colId xmlns:a16="http://schemas.microsoft.com/office/drawing/2014/main" val="20001"/>
                    </a:ext>
                  </a:extLst>
                </a:gridCol>
              </a:tblGrid>
              <a:tr h="356412">
                <a:tc>
                  <a:txBody>
                    <a:bodyPr/>
                    <a:lstStyle/>
                    <a:p>
                      <a:pPr marL="0" lvl="0" indent="0" algn="ctr" rtl="0">
                        <a:spcBef>
                          <a:spcPts val="0"/>
                        </a:spcBef>
                        <a:spcAft>
                          <a:spcPts val="0"/>
                        </a:spcAft>
                        <a:buNone/>
                      </a:pPr>
                      <a:r>
                        <a:rPr lang="ru-RU" sz="1200" b="1" dirty="0">
                          <a:latin typeface="Oswald"/>
                          <a:ea typeface="Oswald"/>
                          <a:cs typeface="Oswald"/>
                          <a:sym typeface="Oswald"/>
                        </a:rPr>
                        <a:t>Категория получателей </a:t>
                      </a:r>
                      <a:endParaRPr lang="ru-RU" sz="1200" b="1" dirty="0" smtClean="0">
                        <a:latin typeface="Oswald"/>
                        <a:ea typeface="Oswald"/>
                        <a:cs typeface="Oswald"/>
                        <a:sym typeface="Oswald"/>
                      </a:endParaRPr>
                    </a:p>
                    <a:p>
                      <a:pPr marL="0" lvl="0" indent="0" algn="ctr" rtl="0">
                        <a:spcBef>
                          <a:spcPts val="0"/>
                        </a:spcBef>
                        <a:spcAft>
                          <a:spcPts val="0"/>
                        </a:spcAft>
                        <a:buNone/>
                      </a:pPr>
                      <a:r>
                        <a:rPr lang="ru-RU" sz="1200" b="1" dirty="0" smtClean="0">
                          <a:latin typeface="Oswald"/>
                          <a:ea typeface="Oswald"/>
                          <a:cs typeface="Oswald"/>
                          <a:sym typeface="Oswald"/>
                        </a:rPr>
                        <a:t>(</a:t>
                      </a:r>
                      <a:r>
                        <a:rPr lang="ru-RU" sz="1200" b="1" dirty="0">
                          <a:latin typeface="Oswald"/>
                          <a:ea typeface="Oswald"/>
                          <a:cs typeface="Oswald"/>
                          <a:sym typeface="Oswald"/>
                        </a:rPr>
                        <a:t>в соответствии с НПА Свердловской области)</a:t>
                      </a:r>
                      <a:endParaRPr sz="1200" b="1" dirty="0">
                        <a:latin typeface="Oswald"/>
                        <a:ea typeface="Oswald"/>
                        <a:cs typeface="Oswald"/>
                        <a:sym typeface="Oswald"/>
                      </a:endParaRPr>
                    </a:p>
                  </a:txBody>
                  <a:tcPr marL="91425" marR="91425" marT="91425" marB="91425"/>
                </a:tc>
                <a:tc>
                  <a:txBody>
                    <a:bodyPr/>
                    <a:lstStyle/>
                    <a:p>
                      <a:pPr marL="0" lvl="0" indent="0" algn="ctr" rtl="0">
                        <a:spcBef>
                          <a:spcPts val="0"/>
                        </a:spcBef>
                        <a:spcAft>
                          <a:spcPts val="0"/>
                        </a:spcAft>
                        <a:buNone/>
                      </a:pPr>
                      <a:r>
                        <a:rPr lang="ru" sz="1200" b="1" dirty="0">
                          <a:latin typeface="Oswald"/>
                          <a:ea typeface="Oswald"/>
                          <a:cs typeface="Oswald"/>
                          <a:sym typeface="Oswald"/>
                        </a:rPr>
                        <a:t>Порядок получения</a:t>
                      </a:r>
                      <a:endParaRPr sz="1200" b="1" dirty="0">
                        <a:latin typeface="Oswald"/>
                        <a:ea typeface="Oswald"/>
                        <a:cs typeface="Oswald"/>
                        <a:sym typeface="Oswald"/>
                      </a:endParaRPr>
                    </a:p>
                  </a:txBody>
                  <a:tcPr marL="91425" marR="91425" marT="91425" marB="91425"/>
                </a:tc>
                <a:extLst>
                  <a:ext uri="{0D108BD9-81ED-4DB2-BD59-A6C34878D82A}">
                    <a16:rowId xmlns:a16="http://schemas.microsoft.com/office/drawing/2014/main" val="10000"/>
                  </a:ext>
                </a:extLst>
              </a:tr>
              <a:tr h="2184646">
                <a:tc>
                  <a:txBody>
                    <a:bodyPr/>
                    <a:lstStyle/>
                    <a:p>
                      <a:pPr marL="179999" lvl="0" indent="-149899" algn="just" defTabSz="342900" rtl="0" eaLnBrk="1" latinLnBrk="0" hangingPunct="1">
                        <a:spcBef>
                          <a:spcPts val="0"/>
                        </a:spcBef>
                        <a:spcAft>
                          <a:spcPts val="0"/>
                        </a:spcAft>
                        <a:buSzPts val="1000"/>
                        <a:buFont typeface="Oswald"/>
                        <a:buChar char="●"/>
                      </a:pPr>
                      <a:r>
                        <a:rPr lang="ru-RU" sz="1000" kern="1200" dirty="0" smtClean="0">
                          <a:solidFill>
                            <a:schemeClr val="tx1"/>
                          </a:solidFill>
                          <a:latin typeface="Oswald"/>
                          <a:ea typeface="Oswald"/>
                          <a:cs typeface="Oswald"/>
                          <a:sym typeface="Oswald"/>
                        </a:rPr>
                        <a:t>И</a:t>
                      </a:r>
                      <a:r>
                        <a:rPr lang="ru" sz="1000" kern="1200" dirty="0" smtClean="0">
                          <a:solidFill>
                            <a:schemeClr val="tx1"/>
                          </a:solidFill>
                          <a:latin typeface="Oswald"/>
                          <a:ea typeface="Oswald"/>
                          <a:cs typeface="Oswald"/>
                          <a:sym typeface="Oswald"/>
                        </a:rPr>
                        <a:t>нвалид (ребенок-инвалид)</a:t>
                      </a:r>
                    </a:p>
                    <a:p>
                      <a:pPr marL="179999" lvl="0" indent="-149899" algn="just" defTabSz="342900" rtl="0" eaLnBrk="1" latinLnBrk="0" hangingPunct="1">
                        <a:spcBef>
                          <a:spcPts val="0"/>
                        </a:spcBef>
                        <a:spcAft>
                          <a:spcPts val="0"/>
                        </a:spcAft>
                        <a:buSzPts val="1000"/>
                        <a:buFont typeface="Oswald"/>
                        <a:buChar char="●"/>
                      </a:pPr>
                      <a:r>
                        <a:rPr lang="ru-RU" sz="1000" dirty="0" smtClean="0">
                          <a:solidFill>
                            <a:schemeClr val="tx1"/>
                          </a:solidFill>
                          <a:latin typeface="Oswald"/>
                          <a:ea typeface="Oswald"/>
                          <a:cs typeface="Oswald"/>
                          <a:sym typeface="Oswald"/>
                        </a:rPr>
                        <a:t>Дети </a:t>
                      </a:r>
                      <a:r>
                        <a:rPr lang="ru-RU" sz="1000" dirty="0">
                          <a:solidFill>
                            <a:schemeClr val="tx1"/>
                          </a:solidFill>
                          <a:latin typeface="Oswald"/>
                          <a:ea typeface="Oswald"/>
                          <a:cs typeface="Oswald"/>
                          <a:sym typeface="Oswald"/>
                        </a:rPr>
                        <a:t>в возрасте от 18 до 23 лет, у которых в период их обучения по основным профессиональным образовательным программам и (или) по программам профессиональной подготовки по профессиям рабочих, должностям</a:t>
                      </a:r>
                      <a:r>
                        <a:rPr lang="ru-RU" sz="1000" baseline="0" dirty="0">
                          <a:solidFill>
                            <a:schemeClr val="tx1"/>
                          </a:solidFill>
                          <a:latin typeface="Oswald"/>
                          <a:ea typeface="Oswald"/>
                          <a:cs typeface="Oswald"/>
                          <a:sym typeface="Oswald"/>
                        </a:rPr>
                        <a:t> служащих умерли оба родителя или единственный родитель</a:t>
                      </a:r>
                    </a:p>
                    <a:p>
                      <a:pPr marL="179999" marR="0" lvl="0" indent="-149899" algn="just" defTabSz="342900" rtl="0" eaLnBrk="1" fontAlgn="auto" latinLnBrk="0" hangingPunct="1">
                        <a:lnSpc>
                          <a:spcPct val="100000"/>
                        </a:lnSpc>
                        <a:spcBef>
                          <a:spcPts val="0"/>
                        </a:spcBef>
                        <a:spcAft>
                          <a:spcPts val="0"/>
                        </a:spcAft>
                        <a:buClrTx/>
                        <a:buSzPts val="1000"/>
                        <a:buFont typeface="Oswald"/>
                        <a:buChar char="●"/>
                        <a:tabLst/>
                        <a:defRPr/>
                      </a:pPr>
                      <a:r>
                        <a:rPr lang="ru-RU" sz="1000" kern="1200" baseline="0" dirty="0">
                          <a:solidFill>
                            <a:schemeClr val="tx1"/>
                          </a:solidFill>
                          <a:latin typeface="Oswald"/>
                          <a:ea typeface="Oswald"/>
                          <a:cs typeface="Oswald"/>
                          <a:sym typeface="Oswald"/>
                        </a:rPr>
                        <a:t>Лица, потерявшие в период их обучения обоих родителей или единственного родителя, обучающихся по образовательным программам основного общего, среднего общего образования до завершения обучения по указанным программам</a:t>
                      </a:r>
                      <a:endParaRPr sz="1000" kern="1200" dirty="0">
                        <a:solidFill>
                          <a:schemeClr val="tx1"/>
                        </a:solidFill>
                        <a:latin typeface="Oswald"/>
                        <a:ea typeface="Oswald"/>
                        <a:cs typeface="Oswald"/>
                        <a:sym typeface="Oswald"/>
                      </a:endParaRPr>
                    </a:p>
                    <a:p>
                      <a:pPr marL="179999" lvl="0" indent="-149899" algn="just" defTabSz="342900" rtl="0" eaLnBrk="1" latinLnBrk="0" hangingPunct="1">
                        <a:spcBef>
                          <a:spcPts val="0"/>
                        </a:spcBef>
                        <a:spcAft>
                          <a:spcPts val="0"/>
                        </a:spcAft>
                        <a:buSzPts val="1000"/>
                        <a:buFont typeface="Oswald"/>
                        <a:buChar char="●"/>
                      </a:pPr>
                      <a:r>
                        <a:rPr lang="ru" sz="1000" kern="1200" dirty="0">
                          <a:solidFill>
                            <a:schemeClr val="tx1"/>
                          </a:solidFill>
                          <a:latin typeface="Oswald"/>
                          <a:ea typeface="Oswald"/>
                          <a:cs typeface="Oswald"/>
                          <a:sym typeface="Oswald"/>
                        </a:rPr>
                        <a:t>Несовершеннолетние, содержащиеся в учреждениях системы профилактики безнадзорности и правонарушений несовершеннолетних, и несовершеннолетние, отбывающие наказание в местах лишения свободы</a:t>
                      </a:r>
                      <a:endParaRPr sz="1000" kern="1200" dirty="0">
                        <a:solidFill>
                          <a:schemeClr val="tx1"/>
                        </a:solidFill>
                        <a:latin typeface="Oswald"/>
                        <a:ea typeface="Oswald"/>
                        <a:cs typeface="Oswald"/>
                        <a:sym typeface="Oswald"/>
                      </a:endParaRPr>
                    </a:p>
                    <a:p>
                      <a:pPr marL="179999" lvl="0" indent="-149899" algn="just" defTabSz="342900" rtl="0" eaLnBrk="1" latinLnBrk="0" hangingPunct="1">
                        <a:spcBef>
                          <a:spcPts val="0"/>
                        </a:spcBef>
                        <a:spcAft>
                          <a:spcPts val="0"/>
                        </a:spcAft>
                        <a:buSzPts val="1000"/>
                        <a:buFont typeface="Oswald"/>
                        <a:buChar char="●"/>
                      </a:pPr>
                      <a:r>
                        <a:rPr lang="ru" sz="1000" kern="1200" dirty="0">
                          <a:solidFill>
                            <a:schemeClr val="tx1"/>
                          </a:solidFill>
                          <a:latin typeface="Oswald"/>
                          <a:ea typeface="Oswald"/>
                          <a:cs typeface="Oswald"/>
                          <a:sym typeface="Oswald"/>
                        </a:rPr>
                        <a:t>Учащиеся, проживающие в интернате при образовательной (общеобразовательной) организации</a:t>
                      </a:r>
                      <a:endParaRPr sz="1000" kern="1200" dirty="0">
                        <a:solidFill>
                          <a:schemeClr val="tx1"/>
                        </a:solidFill>
                        <a:latin typeface="Oswald"/>
                        <a:ea typeface="Oswald"/>
                        <a:cs typeface="Oswald"/>
                        <a:sym typeface="Oswald"/>
                      </a:endParaRPr>
                    </a:p>
                    <a:p>
                      <a:pPr marL="179999" lvl="0" indent="-149899" algn="just" defTabSz="342900" rtl="0" eaLnBrk="1" latinLnBrk="0" hangingPunct="1">
                        <a:spcBef>
                          <a:spcPts val="0"/>
                        </a:spcBef>
                        <a:spcAft>
                          <a:spcPts val="0"/>
                        </a:spcAft>
                        <a:buSzPts val="1000"/>
                        <a:buFont typeface="Oswald"/>
                        <a:buChar char="●"/>
                      </a:pPr>
                      <a:r>
                        <a:rPr lang="ru" sz="1000" kern="1200" dirty="0">
                          <a:solidFill>
                            <a:schemeClr val="tx1"/>
                          </a:solidFill>
                          <a:latin typeface="Oswald"/>
                          <a:ea typeface="Oswald"/>
                          <a:cs typeface="Oswald"/>
                          <a:sym typeface="Oswald"/>
                        </a:rPr>
                        <a:t>Обучающиеся с ограниченными возможностями здоровья</a:t>
                      </a:r>
                      <a:endParaRPr sz="1000" kern="1200" dirty="0">
                        <a:solidFill>
                          <a:schemeClr val="tx1"/>
                        </a:solidFill>
                        <a:latin typeface="Oswald"/>
                        <a:ea typeface="Oswald"/>
                        <a:cs typeface="Oswald"/>
                        <a:sym typeface="Oswald"/>
                      </a:endParaRPr>
                    </a:p>
                    <a:p>
                      <a:pPr marL="179999" lvl="0" indent="-149899" algn="just" defTabSz="342900" rtl="0" eaLnBrk="1" latinLnBrk="0" hangingPunct="1">
                        <a:spcBef>
                          <a:spcPts val="0"/>
                        </a:spcBef>
                        <a:spcAft>
                          <a:spcPts val="0"/>
                        </a:spcAft>
                        <a:buSzPts val="1000"/>
                        <a:buFont typeface="Oswald"/>
                        <a:buChar char="●"/>
                      </a:pPr>
                      <a:r>
                        <a:rPr lang="ru" sz="1000" kern="1200" dirty="0">
                          <a:solidFill>
                            <a:schemeClr val="tx1"/>
                          </a:solidFill>
                          <a:latin typeface="Oswald"/>
                          <a:ea typeface="Oswald"/>
                          <a:cs typeface="Oswald"/>
                          <a:sym typeface="Oswald"/>
                        </a:rPr>
                        <a:t>Дети-сироты, дети, оставшиеся без попечения родителей,</a:t>
                      </a:r>
                      <a:r>
                        <a:rPr lang="ru" sz="1000" kern="1200" baseline="0" dirty="0">
                          <a:solidFill>
                            <a:schemeClr val="tx1"/>
                          </a:solidFill>
                          <a:latin typeface="Oswald"/>
                          <a:ea typeface="Oswald"/>
                          <a:cs typeface="Oswald"/>
                          <a:sym typeface="Oswald"/>
                        </a:rPr>
                        <a:t> </a:t>
                      </a:r>
                      <a:r>
                        <a:rPr lang="ru-RU" sz="1000" kern="1200" dirty="0" smtClean="0">
                          <a:solidFill>
                            <a:schemeClr val="tx1"/>
                          </a:solidFill>
                          <a:latin typeface="Oswald"/>
                          <a:ea typeface="Oswald"/>
                          <a:cs typeface="Oswald"/>
                          <a:sym typeface="Oswald"/>
                        </a:rPr>
                        <a:t>лица </a:t>
                      </a:r>
                      <a:r>
                        <a:rPr lang="ru-RU" sz="1000" kern="1200" dirty="0">
                          <a:solidFill>
                            <a:schemeClr val="tx1"/>
                          </a:solidFill>
                          <a:latin typeface="Oswald"/>
                          <a:ea typeface="Oswald"/>
                          <a:cs typeface="Oswald"/>
                          <a:sym typeface="Oswald"/>
                        </a:rPr>
                        <a:t>из числа детей-сирот и детей, оставшихся без попечения родителей, обучающиеся:</a:t>
                      </a:r>
                    </a:p>
                    <a:p>
                      <a:pPr marL="544450" lvl="1" indent="-171450" algn="just" defTabSz="342900" rtl="0" eaLnBrk="1" latinLnBrk="0" hangingPunct="1">
                        <a:spcBef>
                          <a:spcPts val="0"/>
                        </a:spcBef>
                        <a:spcAft>
                          <a:spcPts val="0"/>
                        </a:spcAft>
                        <a:buSzPts val="1000"/>
                        <a:buFont typeface="Arial" panose="020B0604020202020204" pitchFamily="34" charset="0"/>
                        <a:buChar char="•"/>
                      </a:pPr>
                      <a:r>
                        <a:rPr lang="ru-RU" sz="1000" kern="1200" baseline="0" dirty="0" smtClean="0">
                          <a:solidFill>
                            <a:schemeClr val="tx1"/>
                          </a:solidFill>
                          <a:latin typeface="Oswald"/>
                          <a:ea typeface="Oswald"/>
                          <a:cs typeface="Oswald"/>
                          <a:sym typeface="Oswald"/>
                        </a:rPr>
                        <a:t> </a:t>
                      </a:r>
                      <a:r>
                        <a:rPr lang="ru-RU" sz="1000" kern="1200" baseline="0" dirty="0">
                          <a:solidFill>
                            <a:schemeClr val="tx1"/>
                          </a:solidFill>
                          <a:latin typeface="Oswald"/>
                          <a:ea typeface="Oswald"/>
                          <a:cs typeface="Oswald"/>
                          <a:sym typeface="Oswald"/>
                        </a:rPr>
                        <a:t>по очной форме</a:t>
                      </a:r>
                      <a:r>
                        <a:rPr lang="ru-RU" sz="1000" kern="1200" dirty="0">
                          <a:solidFill>
                            <a:schemeClr val="tx1"/>
                          </a:solidFill>
                          <a:latin typeface="Oswald"/>
                          <a:ea typeface="Oswald"/>
                          <a:cs typeface="Oswald"/>
                          <a:sym typeface="Oswald"/>
                        </a:rPr>
                        <a:t> по</a:t>
                      </a:r>
                      <a:r>
                        <a:rPr lang="ru-RU" sz="1000" kern="1200" baseline="0" dirty="0">
                          <a:solidFill>
                            <a:schemeClr val="tx1"/>
                          </a:solidFill>
                          <a:latin typeface="Oswald"/>
                          <a:ea typeface="Oswald"/>
                          <a:cs typeface="Oswald"/>
                          <a:sym typeface="Oswald"/>
                        </a:rPr>
                        <a:t> основным профессиональным образовательным </a:t>
                      </a:r>
                      <a:r>
                        <a:rPr lang="ru-RU" sz="1000" kern="1200" dirty="0">
                          <a:solidFill>
                            <a:schemeClr val="tx1"/>
                          </a:solidFill>
                          <a:latin typeface="Oswald"/>
                          <a:ea typeface="Oswald"/>
                          <a:cs typeface="Oswald"/>
                          <a:sym typeface="Oswald"/>
                        </a:rPr>
                        <a:t>программам и (или) по программам профессиональной подготовки по профессиям рабочих, должностям служащих</a:t>
                      </a:r>
                    </a:p>
                    <a:p>
                      <a:pPr marL="544450" lvl="1" indent="-171450" algn="just" defTabSz="342900" rtl="0" eaLnBrk="1" latinLnBrk="0" hangingPunct="1">
                        <a:spcBef>
                          <a:spcPts val="0"/>
                        </a:spcBef>
                        <a:spcAft>
                          <a:spcPts val="0"/>
                        </a:spcAft>
                        <a:buSzPts val="1000"/>
                        <a:buFont typeface="Arial" panose="020B0604020202020204" pitchFamily="34" charset="0"/>
                        <a:buChar char="•"/>
                      </a:pPr>
                      <a:r>
                        <a:rPr lang="ru-RU" sz="1000" kern="1200" dirty="0" smtClean="0">
                          <a:solidFill>
                            <a:schemeClr val="tx1"/>
                          </a:solidFill>
                          <a:latin typeface="Oswald"/>
                          <a:ea typeface="Oswald"/>
                          <a:cs typeface="Oswald"/>
                          <a:sym typeface="Oswald"/>
                        </a:rPr>
                        <a:t>по </a:t>
                      </a:r>
                      <a:r>
                        <a:rPr lang="ru-RU" sz="1000" kern="1200" dirty="0">
                          <a:solidFill>
                            <a:schemeClr val="tx1"/>
                          </a:solidFill>
                          <a:latin typeface="Oswald"/>
                          <a:ea typeface="Oswald"/>
                          <a:cs typeface="Oswald"/>
                          <a:sym typeface="Oswald"/>
                        </a:rPr>
                        <a:t>образовательным программам основного общего, среднего общего образования до </a:t>
                      </a:r>
                      <a:r>
                        <a:rPr lang="ru-RU" sz="1000" kern="1200" dirty="0" smtClean="0">
                          <a:solidFill>
                            <a:schemeClr val="tx1"/>
                          </a:solidFill>
                          <a:latin typeface="Oswald"/>
                          <a:ea typeface="Oswald"/>
                          <a:cs typeface="Oswald"/>
                          <a:sym typeface="Oswald"/>
                        </a:rPr>
                        <a:t>завершения </a:t>
                      </a:r>
                      <a:r>
                        <a:rPr lang="ru-RU" sz="1000" kern="1200" dirty="0">
                          <a:solidFill>
                            <a:schemeClr val="tx1"/>
                          </a:solidFill>
                          <a:latin typeface="Oswald"/>
                          <a:ea typeface="Oswald"/>
                          <a:cs typeface="Oswald"/>
                          <a:sym typeface="Oswald"/>
                        </a:rPr>
                        <a:t>обучения по указанным программам</a:t>
                      </a:r>
                      <a:endParaRPr sz="1000" kern="1200" dirty="0">
                        <a:solidFill>
                          <a:schemeClr val="tx1"/>
                        </a:solidFill>
                        <a:latin typeface="Oswald"/>
                        <a:ea typeface="Oswald"/>
                        <a:cs typeface="Oswald"/>
                        <a:sym typeface="Oswald"/>
                      </a:endParaRPr>
                    </a:p>
                    <a:p>
                      <a:pPr marL="179999" lvl="0" indent="-149899" algn="just" defTabSz="342900" rtl="0" eaLnBrk="1" latinLnBrk="0" hangingPunct="1">
                        <a:spcBef>
                          <a:spcPts val="0"/>
                        </a:spcBef>
                        <a:spcAft>
                          <a:spcPts val="0"/>
                        </a:spcAft>
                        <a:buSzPts val="1000"/>
                        <a:buFont typeface="Oswald"/>
                        <a:buChar char="●"/>
                      </a:pPr>
                      <a:r>
                        <a:rPr lang="ru" sz="1000" kern="1200" dirty="0">
                          <a:solidFill>
                            <a:schemeClr val="tx1"/>
                          </a:solidFill>
                          <a:latin typeface="Oswald"/>
                          <a:ea typeface="Oswald"/>
                          <a:cs typeface="Oswald"/>
                          <a:sym typeface="Oswald"/>
                        </a:rPr>
                        <a:t>Дети из числа многодетных семей</a:t>
                      </a:r>
                      <a:endParaRPr sz="1000" kern="1200" dirty="0">
                        <a:solidFill>
                          <a:schemeClr val="tx1"/>
                        </a:solidFill>
                        <a:latin typeface="Oswald"/>
                        <a:ea typeface="Oswald"/>
                        <a:cs typeface="Oswald"/>
                        <a:sym typeface="Oswald"/>
                      </a:endParaRPr>
                    </a:p>
                    <a:p>
                      <a:pPr marL="179999" lvl="0" indent="-149899" algn="just" defTabSz="342900" rtl="0" eaLnBrk="1" latinLnBrk="0" hangingPunct="1">
                        <a:spcBef>
                          <a:spcPts val="0"/>
                        </a:spcBef>
                        <a:spcAft>
                          <a:spcPts val="0"/>
                        </a:spcAft>
                        <a:buSzPts val="1000"/>
                        <a:buFont typeface="Oswald"/>
                        <a:buChar char="●"/>
                      </a:pPr>
                      <a:r>
                        <a:rPr lang="ru" sz="1000" kern="1200" dirty="0">
                          <a:solidFill>
                            <a:schemeClr val="tx1"/>
                          </a:solidFill>
                          <a:latin typeface="Oswald"/>
                          <a:ea typeface="Oswald"/>
                          <a:cs typeface="Oswald"/>
                          <a:sym typeface="Oswald"/>
                        </a:rPr>
                        <a:t>Отдельные категории граждан, проживающие в малоимущих </a:t>
                      </a:r>
                      <a:r>
                        <a:rPr lang="ru" sz="1000" kern="1200" dirty="0" smtClean="0">
                          <a:solidFill>
                            <a:schemeClr val="tx1"/>
                          </a:solidFill>
                          <a:latin typeface="Oswald"/>
                          <a:ea typeface="Oswald"/>
                          <a:cs typeface="Oswald"/>
                          <a:sym typeface="Oswald"/>
                        </a:rPr>
                        <a:t>семьях</a:t>
                      </a:r>
                    </a:p>
                    <a:p>
                      <a:pPr marL="179999" lvl="0" indent="-149899" algn="just" defTabSz="342900" rtl="0" eaLnBrk="1" latinLnBrk="0" hangingPunct="1">
                        <a:spcBef>
                          <a:spcPts val="0"/>
                        </a:spcBef>
                        <a:spcAft>
                          <a:spcPts val="0"/>
                        </a:spcAft>
                        <a:buSzPts val="1000"/>
                        <a:buFont typeface="Oswald"/>
                        <a:buChar char="●"/>
                      </a:pPr>
                      <a:r>
                        <a:rPr lang="ru-RU" sz="1000" kern="1200" dirty="0" smtClean="0">
                          <a:solidFill>
                            <a:schemeClr val="tx1"/>
                          </a:solidFill>
                          <a:latin typeface="Oswald"/>
                          <a:ea typeface="Oswald"/>
                          <a:cs typeface="Oswald"/>
                        </a:rPr>
                        <a:t>Обучающиеся, получающие начальное общее образование</a:t>
                      </a:r>
                      <a:endParaRPr sz="1000" kern="1200" dirty="0">
                        <a:solidFill>
                          <a:schemeClr val="tx1"/>
                        </a:solidFill>
                        <a:latin typeface="Oswald"/>
                        <a:ea typeface="Oswald"/>
                        <a:cs typeface="Oswald"/>
                        <a:sym typeface="Oswald"/>
                      </a:endParaRPr>
                    </a:p>
                  </a:txBody>
                  <a:tcPr marL="91425" marR="91425" marT="91425" marB="91425"/>
                </a:tc>
                <a:tc>
                  <a:txBody>
                    <a:bodyPr/>
                    <a:lstStyle/>
                    <a:p>
                      <a:pPr marL="179999" lvl="0" indent="-158750" algn="l" rtl="0">
                        <a:spcBef>
                          <a:spcPts val="0"/>
                        </a:spcBef>
                        <a:spcAft>
                          <a:spcPts val="0"/>
                        </a:spcAft>
                        <a:buSzPts val="1150"/>
                        <a:buFont typeface="Oswald"/>
                        <a:buChar char="●"/>
                      </a:pPr>
                      <a:r>
                        <a:rPr lang="ru" sz="1000" dirty="0">
                          <a:latin typeface="Oswald"/>
                          <a:ea typeface="Oswald"/>
                          <a:cs typeface="Oswald"/>
                          <a:sym typeface="Oswald"/>
                        </a:rPr>
                        <a:t>Подача заявления руководителю образовательной организации</a:t>
                      </a:r>
                      <a:endParaRPr sz="1000" dirty="0">
                        <a:latin typeface="Oswald"/>
                        <a:ea typeface="Oswald"/>
                        <a:cs typeface="Oswald"/>
                        <a:sym typeface="Oswald"/>
                      </a:endParaRPr>
                    </a:p>
                    <a:p>
                      <a:pPr marL="179999" lvl="0" indent="-158750" algn="l" rtl="0">
                        <a:lnSpc>
                          <a:spcPct val="115000"/>
                        </a:lnSpc>
                        <a:spcBef>
                          <a:spcPts val="0"/>
                        </a:spcBef>
                        <a:spcAft>
                          <a:spcPts val="0"/>
                        </a:spcAft>
                        <a:buSzPts val="1150"/>
                        <a:buFont typeface="Oswald"/>
                        <a:buChar char="●"/>
                      </a:pPr>
                      <a:r>
                        <a:rPr lang="ru" sz="1000" dirty="0">
                          <a:latin typeface="Oswald"/>
                          <a:ea typeface="Oswald"/>
                          <a:cs typeface="Oswald"/>
                          <a:sym typeface="Oswald"/>
                        </a:rPr>
                        <a:t>Справка о среднедушевом доходе семьи для предоставления бесплатного питания (завтрак или обед)</a:t>
                      </a:r>
                      <a:endParaRPr sz="1000" dirty="0">
                        <a:latin typeface="Oswald"/>
                        <a:ea typeface="Oswald"/>
                        <a:cs typeface="Oswald"/>
                        <a:sym typeface="Oswald"/>
                      </a:endParaRPr>
                    </a:p>
                    <a:p>
                      <a:pPr marL="179999" lvl="0" indent="-158750" algn="l" rtl="0">
                        <a:lnSpc>
                          <a:spcPct val="115000"/>
                        </a:lnSpc>
                        <a:spcBef>
                          <a:spcPts val="0"/>
                        </a:spcBef>
                        <a:spcAft>
                          <a:spcPts val="0"/>
                        </a:spcAft>
                        <a:buSzPts val="1150"/>
                        <a:buFont typeface="Oswald"/>
                        <a:buChar char="●"/>
                      </a:pPr>
                      <a:r>
                        <a:rPr lang="ru" sz="1000" dirty="0">
                          <a:latin typeface="Oswald"/>
                          <a:ea typeface="Oswald"/>
                          <a:cs typeface="Oswald"/>
                          <a:sym typeface="Oswald"/>
                        </a:rPr>
                        <a:t>Предоставление документов,</a:t>
                      </a:r>
                      <a:r>
                        <a:rPr lang="ru" sz="1000" baseline="0" dirty="0">
                          <a:latin typeface="Oswald"/>
                          <a:ea typeface="Oswald"/>
                          <a:cs typeface="Oswald"/>
                          <a:sym typeface="Oswald"/>
                        </a:rPr>
                        <a:t> подтверждающих статус обучающегося</a:t>
                      </a:r>
                      <a:endParaRPr sz="1000" dirty="0">
                        <a:latin typeface="Oswald"/>
                        <a:ea typeface="Oswald"/>
                        <a:cs typeface="Oswald"/>
                        <a:sym typeface="Oswald"/>
                      </a:endParaRPr>
                    </a:p>
                  </a:txBody>
                  <a:tcPr marL="91425" marR="91425" marT="91425" marB="91425"/>
                </a:tc>
                <a:extLst>
                  <a:ext uri="{0D108BD9-81ED-4DB2-BD59-A6C34878D82A}">
                    <a16:rowId xmlns:a16="http://schemas.microsoft.com/office/drawing/2014/main" val="10001"/>
                  </a:ext>
                </a:extLst>
              </a:tr>
            </a:tbl>
          </a:graphicData>
        </a:graphic>
      </p:graphicFrame>
      <p:sp>
        <p:nvSpPr>
          <p:cNvPr id="6" name="Google Shape;316;p46"/>
          <p:cNvSpPr txBox="1">
            <a:spLocks/>
          </p:cNvSpPr>
          <p:nvPr/>
        </p:nvSpPr>
        <p:spPr>
          <a:xfrm>
            <a:off x="2709855" y="90932"/>
            <a:ext cx="5760000" cy="707700"/>
          </a:xfrm>
          <a:prstGeom prst="rect">
            <a:avLst/>
          </a:prstGeom>
          <a:noFill/>
          <a:ln>
            <a:noFill/>
          </a:ln>
        </p:spPr>
        <p:txBody>
          <a:bodyPr spcFirstLastPara="1" vert="horz" wrap="square" lIns="68575" tIns="34275" rIns="68575" bIns="34275" rtlCol="0" anchor="ctr" anchorCtr="0">
            <a:noAutofit/>
          </a:bodyPr>
          <a:lstStyle>
            <a:lvl1pPr algn="r" defTabSz="342900" rtl="0" eaLnBrk="1" latinLnBrk="0" hangingPunct="1">
              <a:spcBef>
                <a:spcPct val="0"/>
              </a:spcBef>
              <a:buNone/>
              <a:defRPr sz="405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lnSpc>
                <a:spcPct val="90000"/>
              </a:lnSpc>
              <a:spcBef>
                <a:spcPts val="0"/>
              </a:spcBef>
              <a:buClrTx/>
              <a:buFontTx/>
            </a:pPr>
            <a:r>
              <a:rPr lang="ru-RU" sz="1400" cap="all" dirty="0">
                <a:solidFill>
                  <a:srgbClr val="000000"/>
                </a:solidFill>
                <a:latin typeface="Oswald" panose="00000500000000000000" pitchFamily="2" charset="-52"/>
                <a:ea typeface="Oswald"/>
                <a:cs typeface="Oswald"/>
                <a:sym typeface="Oswald"/>
              </a:rPr>
              <a:t>Предоставление бесплатного питания</a:t>
            </a:r>
          </a:p>
        </p:txBody>
      </p:sp>
      <p:sp>
        <p:nvSpPr>
          <p:cNvPr id="7" name="Google Shape;318;p46"/>
          <p:cNvSpPr txBox="1"/>
          <p:nvPr/>
        </p:nvSpPr>
        <p:spPr>
          <a:xfrm>
            <a:off x="782955" y="90657"/>
            <a:ext cx="1926900" cy="7077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ru" sz="1500" b="1" dirty="0">
                <a:latin typeface="Oswald" panose="00000500000000000000" pitchFamily="2" charset="-52"/>
                <a:ea typeface="Oswald"/>
                <a:cs typeface="Oswald"/>
                <a:sym typeface="Oswald"/>
              </a:rPr>
              <a:t>КОД МЕРЫ </a:t>
            </a:r>
            <a:r>
              <a:rPr lang="ru" sz="1500" b="1" dirty="0" smtClean="0">
                <a:latin typeface="Oswald" panose="00000500000000000000" pitchFamily="2" charset="-52"/>
                <a:ea typeface="Oswald"/>
                <a:cs typeface="Oswald"/>
                <a:sym typeface="Oswald"/>
              </a:rPr>
              <a:t>0758</a:t>
            </a:r>
            <a:endParaRPr sz="1500" b="1" dirty="0">
              <a:latin typeface="Oswald" panose="00000500000000000000" pitchFamily="2" charset="-52"/>
              <a:ea typeface="Oswald"/>
              <a:cs typeface="Oswald"/>
              <a:sym typeface="Oswald"/>
            </a:endParaRPr>
          </a:p>
        </p:txBody>
      </p:sp>
    </p:spTree>
    <p:extLst>
      <p:ext uri="{BB962C8B-B14F-4D97-AF65-F5344CB8AC3E}">
        <p14:creationId xmlns:p14="http://schemas.microsoft.com/office/powerpoint/2010/main" val="34995358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graphicFrame>
        <p:nvGraphicFramePr>
          <p:cNvPr id="282" name="Google Shape;282;p41"/>
          <p:cNvGraphicFramePr/>
          <p:nvPr>
            <p:extLst>
              <p:ext uri="{D42A27DB-BD31-4B8C-83A1-F6EECF244321}">
                <p14:modId xmlns:p14="http://schemas.microsoft.com/office/powerpoint/2010/main" val="2504344136"/>
              </p:ext>
            </p:extLst>
          </p:nvPr>
        </p:nvGraphicFramePr>
        <p:xfrm>
          <a:off x="241993" y="927557"/>
          <a:ext cx="8494225" cy="3931860"/>
        </p:xfrm>
        <a:graphic>
          <a:graphicData uri="http://schemas.openxmlformats.org/drawingml/2006/table">
            <a:tbl>
              <a:tblPr>
                <a:noFill/>
                <a:tableStyleId>{BF4A3D39-4975-46BA-BE83-8B02B6239DEE}</a:tableStyleId>
              </a:tblPr>
              <a:tblGrid>
                <a:gridCol w="4001086">
                  <a:extLst>
                    <a:ext uri="{9D8B030D-6E8A-4147-A177-3AD203B41FA5}">
                      <a16:colId xmlns:a16="http://schemas.microsoft.com/office/drawing/2014/main" val="20000"/>
                    </a:ext>
                  </a:extLst>
                </a:gridCol>
                <a:gridCol w="4493139">
                  <a:extLst>
                    <a:ext uri="{9D8B030D-6E8A-4147-A177-3AD203B41FA5}">
                      <a16:colId xmlns:a16="http://schemas.microsoft.com/office/drawing/2014/main" val="20001"/>
                    </a:ext>
                  </a:extLst>
                </a:gridCol>
              </a:tblGrid>
              <a:tr h="513116">
                <a:tc>
                  <a:txBody>
                    <a:bodyPr/>
                    <a:lstStyle/>
                    <a:p>
                      <a:pPr marL="0" lvl="0" indent="0" algn="ctr" rtl="0">
                        <a:spcBef>
                          <a:spcPts val="0"/>
                        </a:spcBef>
                        <a:spcAft>
                          <a:spcPts val="0"/>
                        </a:spcAft>
                        <a:buNone/>
                      </a:pPr>
                      <a:r>
                        <a:rPr lang="ru-RU" sz="1200" b="1" dirty="0">
                          <a:latin typeface="Oswald"/>
                          <a:ea typeface="Oswald"/>
                          <a:cs typeface="Oswald"/>
                          <a:sym typeface="Oswald"/>
                        </a:rPr>
                        <a:t>Категория получателей </a:t>
                      </a:r>
                      <a:r>
                        <a:rPr lang="ru-RU" sz="1200" b="1" dirty="0" smtClean="0">
                          <a:latin typeface="Oswald"/>
                          <a:ea typeface="Oswald"/>
                          <a:cs typeface="Oswald"/>
                          <a:sym typeface="Oswald"/>
                        </a:rPr>
                        <a:t/>
                      </a:r>
                      <a:br>
                        <a:rPr lang="ru-RU" sz="1200" b="1" dirty="0" smtClean="0">
                          <a:latin typeface="Oswald"/>
                          <a:ea typeface="Oswald"/>
                          <a:cs typeface="Oswald"/>
                          <a:sym typeface="Oswald"/>
                        </a:rPr>
                      </a:br>
                      <a:r>
                        <a:rPr lang="ru-RU" sz="1200" b="1" dirty="0" smtClean="0">
                          <a:latin typeface="Oswald"/>
                          <a:ea typeface="Oswald"/>
                          <a:cs typeface="Oswald"/>
                          <a:sym typeface="Oswald"/>
                        </a:rPr>
                        <a:t>(</a:t>
                      </a:r>
                      <a:r>
                        <a:rPr lang="ru-RU" sz="1200" b="1" dirty="0">
                          <a:latin typeface="Oswald"/>
                          <a:ea typeface="Oswald"/>
                          <a:cs typeface="Oswald"/>
                          <a:sym typeface="Oswald"/>
                        </a:rPr>
                        <a:t>в соответствии с НПА Свердловской области)</a:t>
                      </a:r>
                      <a:endParaRPr sz="1200" b="1" dirty="0">
                        <a:latin typeface="Oswald"/>
                        <a:ea typeface="Oswald"/>
                        <a:cs typeface="Oswald"/>
                        <a:sym typeface="Oswald"/>
                      </a:endParaRPr>
                    </a:p>
                  </a:txBody>
                  <a:tcPr marL="91425" marR="91425" marT="91425" marB="91425"/>
                </a:tc>
                <a:tc>
                  <a:txBody>
                    <a:bodyPr/>
                    <a:lstStyle/>
                    <a:p>
                      <a:pPr marL="0" lvl="0" indent="0" algn="ctr" rtl="0">
                        <a:spcBef>
                          <a:spcPts val="0"/>
                        </a:spcBef>
                        <a:spcAft>
                          <a:spcPts val="0"/>
                        </a:spcAft>
                        <a:buNone/>
                      </a:pPr>
                      <a:r>
                        <a:rPr lang="ru" sz="1200" b="1" dirty="0">
                          <a:latin typeface="Oswald"/>
                          <a:ea typeface="Oswald"/>
                          <a:cs typeface="Oswald"/>
                          <a:sym typeface="Oswald"/>
                        </a:rPr>
                        <a:t>Порядок получения</a:t>
                      </a:r>
                      <a:endParaRPr sz="1200" b="1" dirty="0">
                        <a:latin typeface="Oswald"/>
                        <a:ea typeface="Oswald"/>
                        <a:cs typeface="Oswald"/>
                        <a:sym typeface="Oswald"/>
                      </a:endParaRPr>
                    </a:p>
                  </a:txBody>
                  <a:tcPr marL="91425" marR="91425" marT="91425" marB="91425"/>
                </a:tc>
                <a:extLst>
                  <a:ext uri="{0D108BD9-81ED-4DB2-BD59-A6C34878D82A}">
                    <a16:rowId xmlns:a16="http://schemas.microsoft.com/office/drawing/2014/main" val="10000"/>
                  </a:ext>
                </a:extLst>
              </a:tr>
              <a:tr h="2080075">
                <a:tc>
                  <a:txBody>
                    <a:bodyPr/>
                    <a:lstStyle/>
                    <a:p>
                      <a:pPr marL="179999" marR="0" lvl="0" indent="-149899" algn="l" defTabSz="342900" rtl="0" eaLnBrk="1" fontAlgn="auto" latinLnBrk="0" hangingPunct="1">
                        <a:lnSpc>
                          <a:spcPct val="100000"/>
                        </a:lnSpc>
                        <a:spcBef>
                          <a:spcPts val="0"/>
                        </a:spcBef>
                        <a:spcAft>
                          <a:spcPts val="0"/>
                        </a:spcAft>
                        <a:buClrTx/>
                        <a:buSzPts val="1000"/>
                        <a:buFont typeface="Oswald"/>
                        <a:buChar char="●"/>
                        <a:tabLst/>
                        <a:defRPr/>
                      </a:pPr>
                      <a:r>
                        <a:rPr lang="ru-RU" sz="1000" baseline="0" dirty="0">
                          <a:solidFill>
                            <a:schemeClr val="tx1"/>
                          </a:solidFill>
                          <a:latin typeface="Oswald"/>
                          <a:ea typeface="Oswald"/>
                          <a:cs typeface="Oswald"/>
                          <a:sym typeface="Oswald"/>
                        </a:rPr>
                        <a:t>Дети граждан и граждане Российской Федерации, Украины, Донецкой Народной Республики и Луганской Народной Республики, лица без гражданства постоянно проживавшие на территориях Украины, Донецкой Народной Республики и Луганской Народной Республики,  вынужденно покинувшие территории Украины, Донецкой Народной Республики, Луганской Народной Республики, и прибывшие на территорию РФ в экстренном массовом порядке, </a:t>
                      </a:r>
                      <a:endParaRPr lang="ru-RU" sz="1000" baseline="0" dirty="0" smtClean="0">
                        <a:solidFill>
                          <a:schemeClr val="tx1"/>
                        </a:solidFill>
                        <a:latin typeface="Oswald"/>
                        <a:ea typeface="Oswald"/>
                        <a:cs typeface="Oswald"/>
                        <a:sym typeface="Oswald"/>
                      </a:endParaRPr>
                    </a:p>
                    <a:p>
                      <a:pPr marL="179999" marR="0" lvl="0" indent="-149899" algn="l" defTabSz="342900" rtl="0" eaLnBrk="1" fontAlgn="auto" latinLnBrk="0" hangingPunct="1">
                        <a:lnSpc>
                          <a:spcPct val="100000"/>
                        </a:lnSpc>
                        <a:spcBef>
                          <a:spcPts val="0"/>
                        </a:spcBef>
                        <a:spcAft>
                          <a:spcPts val="0"/>
                        </a:spcAft>
                        <a:buClrTx/>
                        <a:buSzPts val="1000"/>
                        <a:buFont typeface="Oswald"/>
                        <a:buChar char="●"/>
                        <a:tabLst/>
                        <a:defRPr/>
                      </a:pPr>
                      <a:r>
                        <a:rPr lang="ru" sz="1000" dirty="0" smtClean="0">
                          <a:solidFill>
                            <a:schemeClr val="tx1"/>
                          </a:solidFill>
                          <a:latin typeface="Oswald"/>
                          <a:ea typeface="Oswald"/>
                          <a:cs typeface="Oswald"/>
                          <a:sym typeface="Oswald"/>
                        </a:rPr>
                        <a:t>Дети </a:t>
                      </a:r>
                      <a:r>
                        <a:rPr lang="ru" sz="1000" dirty="0">
                          <a:solidFill>
                            <a:schemeClr val="tx1"/>
                          </a:solidFill>
                          <a:latin typeface="Oswald"/>
                          <a:ea typeface="Oswald"/>
                          <a:cs typeface="Oswald"/>
                          <a:sym typeface="Oswald"/>
                        </a:rPr>
                        <a:t>лиц, принимающих (принимавших) участие в специальной военной операции на территориях</a:t>
                      </a:r>
                      <a:r>
                        <a:rPr lang="ru" sz="1000" baseline="0" dirty="0">
                          <a:solidFill>
                            <a:schemeClr val="tx1"/>
                          </a:solidFill>
                          <a:latin typeface="Oswald"/>
                          <a:ea typeface="Oswald"/>
                          <a:cs typeface="Oswald"/>
                          <a:sym typeface="Oswald"/>
                        </a:rPr>
                        <a:t> </a:t>
                      </a:r>
                      <a:r>
                        <a:rPr lang="ru" sz="1000" dirty="0">
                          <a:solidFill>
                            <a:schemeClr val="tx1"/>
                          </a:solidFill>
                          <a:latin typeface="Oswald"/>
                          <a:ea typeface="Oswald"/>
                          <a:cs typeface="Oswald"/>
                          <a:sym typeface="Oswald"/>
                        </a:rPr>
                        <a:t>Украины, Донецкой Народной Республики и Луганской Народной Республики,</a:t>
                      </a:r>
                      <a:r>
                        <a:rPr kumimoji="0" lang="ru-RU" sz="1000" b="0" i="0" u="none" strike="noStrike" kern="1200" cap="none" spc="0" normalizeH="0" baseline="0" noProof="0" dirty="0">
                          <a:ln>
                            <a:noFill/>
                          </a:ln>
                          <a:solidFill>
                            <a:srgbClr val="FF0000"/>
                          </a:solidFill>
                          <a:effectLst/>
                          <a:uLnTx/>
                          <a:uFillTx/>
                          <a:latin typeface="Oswald"/>
                          <a:ea typeface="Oswald"/>
                          <a:cs typeface="Oswald"/>
                          <a:sym typeface="Oswald"/>
                        </a:rPr>
                        <a:t> </a:t>
                      </a:r>
                      <a:r>
                        <a:rPr kumimoji="0" lang="ru-RU" sz="1000" b="0" i="0" u="none" strike="noStrike" kern="1200" cap="none" spc="0" normalizeH="0" baseline="0" noProof="0" dirty="0">
                          <a:ln>
                            <a:noFill/>
                          </a:ln>
                          <a:solidFill>
                            <a:schemeClr val="tx1"/>
                          </a:solidFill>
                          <a:effectLst/>
                          <a:uLnTx/>
                          <a:uFillTx/>
                          <a:latin typeface="Oswald"/>
                          <a:ea typeface="Oswald"/>
                          <a:cs typeface="Oswald"/>
                          <a:sym typeface="Oswald"/>
                        </a:rPr>
                        <a:t>Запорожской области и Херсонской </a:t>
                      </a:r>
                      <a:endParaRPr kumimoji="0" lang="ru-RU" sz="1000" b="0" i="0" u="none" strike="noStrike" kern="1200" cap="none" spc="0" normalizeH="0" baseline="0" noProof="0" dirty="0" smtClean="0">
                        <a:ln>
                          <a:noFill/>
                        </a:ln>
                        <a:solidFill>
                          <a:schemeClr val="tx1"/>
                        </a:solidFill>
                        <a:effectLst/>
                        <a:uLnTx/>
                        <a:uFillTx/>
                        <a:latin typeface="Oswald"/>
                        <a:ea typeface="Oswald"/>
                        <a:cs typeface="Oswald"/>
                        <a:sym typeface="Oswald"/>
                      </a:endParaRPr>
                    </a:p>
                    <a:p>
                      <a:pPr marL="179999" marR="0" lvl="0" indent="-149899" algn="l" defTabSz="342900" rtl="0" eaLnBrk="1" fontAlgn="auto" latinLnBrk="0" hangingPunct="1">
                        <a:lnSpc>
                          <a:spcPct val="100000"/>
                        </a:lnSpc>
                        <a:spcBef>
                          <a:spcPts val="0"/>
                        </a:spcBef>
                        <a:spcAft>
                          <a:spcPts val="0"/>
                        </a:spcAft>
                        <a:buClrTx/>
                        <a:buSzPts val="1000"/>
                        <a:buFont typeface="Oswald"/>
                        <a:buChar char="●"/>
                        <a:tabLst/>
                        <a:defRPr/>
                      </a:pPr>
                      <a:r>
                        <a:rPr lang="ru-RU" sz="1000" baseline="0" dirty="0" smtClean="0">
                          <a:solidFill>
                            <a:schemeClr val="tx1"/>
                          </a:solidFill>
                          <a:latin typeface="Oswald"/>
                          <a:ea typeface="Oswald"/>
                          <a:cs typeface="Oswald"/>
                          <a:sym typeface="Oswald"/>
                        </a:rPr>
                        <a:t>Дети </a:t>
                      </a:r>
                      <a:r>
                        <a:rPr lang="ru-RU" sz="1000" baseline="0" dirty="0">
                          <a:solidFill>
                            <a:schemeClr val="tx1"/>
                          </a:solidFill>
                          <a:latin typeface="Oswald"/>
                          <a:ea typeface="Oswald"/>
                          <a:cs typeface="Oswald"/>
                          <a:sym typeface="Oswald"/>
                        </a:rPr>
                        <a:t>граждан Российской Федерации, призванных на военную службу по мобилизации в Вооруженные силы Российской Федерации в соответствии с Указом Президента Российской Федерации </a:t>
                      </a:r>
                      <a:r>
                        <a:rPr lang="ru-RU" sz="1000" baseline="0" dirty="0" smtClean="0">
                          <a:solidFill>
                            <a:schemeClr val="tx1"/>
                          </a:solidFill>
                          <a:latin typeface="Oswald"/>
                          <a:ea typeface="Oswald"/>
                          <a:cs typeface="Oswald"/>
                          <a:sym typeface="Oswald"/>
                        </a:rPr>
                        <a:t>«Об </a:t>
                      </a:r>
                      <a:r>
                        <a:rPr lang="ru-RU" sz="1000" baseline="0" dirty="0">
                          <a:solidFill>
                            <a:schemeClr val="tx1"/>
                          </a:solidFill>
                          <a:latin typeface="Oswald"/>
                          <a:ea typeface="Oswald"/>
                          <a:cs typeface="Oswald"/>
                          <a:sym typeface="Oswald"/>
                        </a:rPr>
                        <a:t>объявлении частичной мобилизации в Российской </a:t>
                      </a:r>
                      <a:r>
                        <a:rPr lang="ru-RU" sz="1000" baseline="0" dirty="0" smtClean="0">
                          <a:solidFill>
                            <a:schemeClr val="tx1"/>
                          </a:solidFill>
                          <a:latin typeface="Oswald"/>
                          <a:ea typeface="Oswald"/>
                          <a:cs typeface="Oswald"/>
                          <a:sym typeface="Oswald"/>
                        </a:rPr>
                        <a:t>Федерации»</a:t>
                      </a:r>
                      <a:endParaRPr lang="ru" sz="1000" baseline="0" dirty="0">
                        <a:solidFill>
                          <a:schemeClr val="tx1"/>
                        </a:solidFill>
                        <a:latin typeface="Oswald"/>
                        <a:ea typeface="Oswald"/>
                        <a:cs typeface="Oswald"/>
                        <a:sym typeface="Oswald"/>
                      </a:endParaRPr>
                    </a:p>
                    <a:p>
                      <a:pPr marL="30100" marR="0" lvl="0" indent="0" algn="l" defTabSz="342900" rtl="0" eaLnBrk="1" fontAlgn="auto" latinLnBrk="0" hangingPunct="1">
                        <a:lnSpc>
                          <a:spcPct val="100000"/>
                        </a:lnSpc>
                        <a:spcBef>
                          <a:spcPts val="0"/>
                        </a:spcBef>
                        <a:spcAft>
                          <a:spcPts val="0"/>
                        </a:spcAft>
                        <a:buClrTx/>
                        <a:buSzPts val="1000"/>
                        <a:buFont typeface="Oswald"/>
                        <a:buNone/>
                        <a:tabLst/>
                        <a:defRPr/>
                      </a:pPr>
                      <a:endParaRPr lang="ru" sz="1000" baseline="0" dirty="0">
                        <a:solidFill>
                          <a:schemeClr val="tx1"/>
                        </a:solidFill>
                        <a:latin typeface="Oswald"/>
                        <a:ea typeface="Oswald"/>
                        <a:cs typeface="Oswald"/>
                        <a:sym typeface="Oswald"/>
                      </a:endParaRPr>
                    </a:p>
                  </a:txBody>
                  <a:tcPr marL="91425" marR="91425" marT="91425" marB="91425"/>
                </a:tc>
                <a:tc>
                  <a:txBody>
                    <a:bodyPr/>
                    <a:lstStyle/>
                    <a:p>
                      <a:pPr marL="179999" lvl="0" indent="-149225" algn="l" rtl="0">
                        <a:spcBef>
                          <a:spcPts val="0"/>
                        </a:spcBef>
                        <a:spcAft>
                          <a:spcPts val="0"/>
                        </a:spcAft>
                        <a:buSzPts val="1000"/>
                        <a:buFont typeface="Oswald"/>
                        <a:buChar char="●"/>
                      </a:pPr>
                      <a:r>
                        <a:rPr lang="ru-RU" sz="1000" dirty="0">
                          <a:latin typeface="Oswald"/>
                          <a:ea typeface="Oswald"/>
                          <a:cs typeface="Oswald"/>
                          <a:sym typeface="Oswald"/>
                        </a:rPr>
                        <a:t>Подача заявления руководителю образовательной организации</a:t>
                      </a:r>
                    </a:p>
                    <a:p>
                      <a:pPr marL="179999" marR="0" lvl="0" indent="-149225" algn="l" defTabSz="342900" rtl="0" eaLnBrk="1" fontAlgn="auto" latinLnBrk="0" hangingPunct="1">
                        <a:lnSpc>
                          <a:spcPct val="100000"/>
                        </a:lnSpc>
                        <a:spcBef>
                          <a:spcPts val="0"/>
                        </a:spcBef>
                        <a:spcAft>
                          <a:spcPts val="0"/>
                        </a:spcAft>
                        <a:buClrTx/>
                        <a:buSzPts val="1000"/>
                        <a:buFont typeface="Oswald"/>
                        <a:buChar char="●"/>
                        <a:tabLst/>
                        <a:defRPr/>
                      </a:pPr>
                      <a:r>
                        <a:rPr lang="ru-RU" sz="1000" dirty="0">
                          <a:solidFill>
                            <a:schemeClr val="tx1"/>
                          </a:solidFill>
                          <a:latin typeface="Oswald"/>
                          <a:ea typeface="Oswald"/>
                          <a:cs typeface="Oswald"/>
                          <a:sym typeface="Oswald"/>
                        </a:rPr>
                        <a:t>Документ, подтверждающий статус гражданина </a:t>
                      </a:r>
                      <a:r>
                        <a:rPr lang="ru-RU" sz="1000" baseline="0" dirty="0">
                          <a:solidFill>
                            <a:schemeClr val="tx1"/>
                          </a:solidFill>
                          <a:latin typeface="Oswald"/>
                          <a:ea typeface="Oswald"/>
                          <a:cs typeface="Oswald"/>
                          <a:sym typeface="Oswald"/>
                        </a:rPr>
                        <a:t>Российской Федерации, Украины, Донецкой Народной Республики и Луганской Народной Республики, лица без гражданства постоянно проживавшие на территориях Украины, Донецкой Народной Республики и Луганской Народной Республики,  вынужденно покинувшего территории Украины, Донецкой Народной Республики, Луганской Народной Республики и прибывшего на территорию РФ в экстренном массовом порядке. </a:t>
                      </a:r>
                      <a:r>
                        <a:rPr lang="ru-RU" sz="1000" kern="1200" dirty="0">
                          <a:solidFill>
                            <a:srgbClr val="000000"/>
                          </a:solidFill>
                          <a:latin typeface="Oswald"/>
                          <a:ea typeface="Oswald"/>
                          <a:cs typeface="Oswald"/>
                          <a:sym typeface="Oswald"/>
                        </a:rPr>
                        <a:t>Граждане</a:t>
                      </a:r>
                      <a:r>
                        <a:rPr lang="ru-RU" sz="1000" kern="1200" baseline="0" dirty="0">
                          <a:solidFill>
                            <a:srgbClr val="000000"/>
                          </a:solidFill>
                          <a:latin typeface="Oswald"/>
                          <a:ea typeface="Oswald"/>
                          <a:cs typeface="Oswald"/>
                          <a:sym typeface="Oswald"/>
                        </a:rPr>
                        <a:t> или  р</a:t>
                      </a:r>
                      <a:r>
                        <a:rPr lang="ru-RU" sz="1000" kern="1200" dirty="0">
                          <a:solidFill>
                            <a:srgbClr val="000000"/>
                          </a:solidFill>
                          <a:latin typeface="Oswald"/>
                          <a:ea typeface="Oswald"/>
                          <a:cs typeface="Oswald"/>
                          <a:sym typeface="Oswald"/>
                        </a:rPr>
                        <a:t>одители (законные представители) детей, прибывших с территории Украины (в том числе лица, признанные беженцами, являющиеся иностранными гражданами или лицами без гражданства), дополнительно предъявляют документ, подтверждающий родство заявителя (или законность представления прав ребенка), и документ, подтверждающий право заявителя на пребывание в Российской Федерации (миграционная карта, удостоверение беженца и др.)</a:t>
                      </a:r>
                    </a:p>
                    <a:p>
                      <a:pPr marL="179999" lvl="0" indent="-149225" algn="l" defTabSz="342900" rtl="0" eaLnBrk="1" latinLnBrk="0" hangingPunct="1">
                        <a:spcBef>
                          <a:spcPts val="0"/>
                        </a:spcBef>
                        <a:spcAft>
                          <a:spcPts val="0"/>
                        </a:spcAft>
                        <a:buSzPts val="1000"/>
                        <a:buFont typeface="Oswald"/>
                        <a:buChar char="●"/>
                      </a:pPr>
                      <a:r>
                        <a:rPr lang="ru-RU" sz="1000" kern="1200" dirty="0">
                          <a:solidFill>
                            <a:srgbClr val="000000"/>
                          </a:solidFill>
                          <a:latin typeface="Oswald"/>
                          <a:ea typeface="Oswald"/>
                          <a:cs typeface="Oswald"/>
                          <a:sym typeface="Oswald"/>
                        </a:rPr>
                        <a:t>Справка, выданная воинской частью или военным комиссариатом, или Выписка из приказа, заверенная сотрудником кадрового органа воинской части, или Удостоверение участника боевых действий, выданное после 24.02.2022, или Выписка из ЕГИССО, полученная гражданином через личный кабинет ФГИС </a:t>
                      </a:r>
                      <a:r>
                        <a:rPr lang="ru-RU" sz="1000" kern="1200" dirty="0" smtClean="0">
                          <a:solidFill>
                            <a:srgbClr val="000000"/>
                          </a:solidFill>
                          <a:latin typeface="Oswald"/>
                          <a:ea typeface="Oswald"/>
                          <a:cs typeface="Oswald"/>
                          <a:sym typeface="Oswald"/>
                        </a:rPr>
                        <a:t>«Единый </a:t>
                      </a:r>
                      <a:r>
                        <a:rPr lang="ru-RU" sz="1000" kern="1200" dirty="0">
                          <a:solidFill>
                            <a:srgbClr val="000000"/>
                          </a:solidFill>
                          <a:latin typeface="Oswald"/>
                          <a:ea typeface="Oswald"/>
                          <a:cs typeface="Oswald"/>
                          <a:sym typeface="Oswald"/>
                        </a:rPr>
                        <a:t>портал государственных и  муниципальных услуг(функций</a:t>
                      </a:r>
                      <a:r>
                        <a:rPr lang="ru-RU" sz="1000" kern="1200" dirty="0" smtClean="0">
                          <a:solidFill>
                            <a:srgbClr val="000000"/>
                          </a:solidFill>
                          <a:latin typeface="Oswald"/>
                          <a:ea typeface="Oswald"/>
                          <a:cs typeface="Oswald"/>
                          <a:sym typeface="Oswald"/>
                        </a:rPr>
                        <a:t>)» </a:t>
                      </a:r>
                      <a:r>
                        <a:rPr lang="ru-RU" sz="1000" kern="1200" dirty="0">
                          <a:solidFill>
                            <a:srgbClr val="000000"/>
                          </a:solidFill>
                          <a:latin typeface="Oswald"/>
                          <a:ea typeface="Oswald"/>
                          <a:cs typeface="Oswald"/>
                          <a:sym typeface="Oswald"/>
                        </a:rPr>
                        <a:t>(портал </a:t>
                      </a:r>
                      <a:r>
                        <a:rPr lang="ru-RU" sz="1000" kern="1200" dirty="0" smtClean="0">
                          <a:solidFill>
                            <a:srgbClr val="000000"/>
                          </a:solidFill>
                          <a:latin typeface="Oswald"/>
                          <a:ea typeface="Oswald"/>
                          <a:cs typeface="Oswald"/>
                          <a:sym typeface="Oswald"/>
                        </a:rPr>
                        <a:t>«</a:t>
                      </a:r>
                      <a:r>
                        <a:rPr lang="ru-RU" sz="1000" kern="1200" dirty="0" err="1" smtClean="0">
                          <a:solidFill>
                            <a:srgbClr val="000000"/>
                          </a:solidFill>
                          <a:latin typeface="Oswald"/>
                          <a:ea typeface="Oswald"/>
                          <a:cs typeface="Oswald"/>
                          <a:sym typeface="Oswald"/>
                        </a:rPr>
                        <a:t>Госуслуги</a:t>
                      </a:r>
                      <a:r>
                        <a:rPr lang="ru-RU" sz="1000" kern="1200" dirty="0" smtClean="0">
                          <a:solidFill>
                            <a:srgbClr val="000000"/>
                          </a:solidFill>
                          <a:latin typeface="Oswald"/>
                          <a:ea typeface="Oswald"/>
                          <a:cs typeface="Oswald"/>
                          <a:sym typeface="Oswald"/>
                        </a:rPr>
                        <a:t>«), </a:t>
                      </a:r>
                      <a:r>
                        <a:rPr lang="ru-RU" sz="1000" kern="1200" dirty="0">
                          <a:solidFill>
                            <a:srgbClr val="000000"/>
                          </a:solidFill>
                          <a:latin typeface="Oswald"/>
                          <a:ea typeface="Oswald"/>
                          <a:cs typeface="Oswald"/>
                          <a:sym typeface="Oswald"/>
                        </a:rPr>
                        <a:t>об установлении семье гражданина (ребенку гражданина) МСЗ в связи с его мобилизацией (письмо Министерства от 19.12.2022 № 02-01-82/16646 </a:t>
                      </a:r>
                      <a:r>
                        <a:rPr lang="ru-RU" sz="1000" kern="1200" dirty="0" smtClean="0">
                          <a:solidFill>
                            <a:srgbClr val="000000"/>
                          </a:solidFill>
                          <a:latin typeface="Oswald"/>
                          <a:ea typeface="Oswald"/>
                          <a:cs typeface="Oswald"/>
                          <a:sym typeface="Oswald"/>
                        </a:rPr>
                        <a:t>«О </a:t>
                      </a:r>
                      <a:r>
                        <a:rPr lang="ru-RU" sz="1000" kern="1200" dirty="0">
                          <a:solidFill>
                            <a:srgbClr val="000000"/>
                          </a:solidFill>
                          <a:latin typeface="Oswald"/>
                          <a:ea typeface="Oswald"/>
                          <a:cs typeface="Oswald"/>
                          <a:sym typeface="Oswald"/>
                        </a:rPr>
                        <a:t>документах –основаниях предоставления МСЗ в сфере </a:t>
                      </a:r>
                      <a:r>
                        <a:rPr lang="ru-RU" sz="1000" kern="1200" dirty="0" smtClean="0">
                          <a:solidFill>
                            <a:srgbClr val="000000"/>
                          </a:solidFill>
                          <a:latin typeface="Oswald"/>
                          <a:ea typeface="Oswald"/>
                          <a:cs typeface="Oswald"/>
                          <a:sym typeface="Oswald"/>
                        </a:rPr>
                        <a:t>образования»)</a:t>
                      </a:r>
                      <a:endParaRPr lang="ru-RU" sz="1000" kern="1200" dirty="0">
                        <a:solidFill>
                          <a:srgbClr val="000000"/>
                        </a:solidFill>
                        <a:latin typeface="Oswald"/>
                        <a:ea typeface="Oswald"/>
                        <a:cs typeface="Oswald"/>
                        <a:sym typeface="Oswald"/>
                      </a:endParaRPr>
                    </a:p>
                  </a:txBody>
                  <a:tcPr marL="91425" marR="91425" marT="91425" marB="91425"/>
                </a:tc>
                <a:extLst>
                  <a:ext uri="{0D108BD9-81ED-4DB2-BD59-A6C34878D82A}">
                    <a16:rowId xmlns:a16="http://schemas.microsoft.com/office/drawing/2014/main" val="2383429833"/>
                  </a:ext>
                </a:extLst>
              </a:tr>
            </a:tbl>
          </a:graphicData>
        </a:graphic>
      </p:graphicFrame>
      <p:sp>
        <p:nvSpPr>
          <p:cNvPr id="6" name="Google Shape;316;p46"/>
          <p:cNvSpPr txBox="1">
            <a:spLocks/>
          </p:cNvSpPr>
          <p:nvPr/>
        </p:nvSpPr>
        <p:spPr>
          <a:xfrm>
            <a:off x="2709855" y="90932"/>
            <a:ext cx="5760000" cy="707700"/>
          </a:xfrm>
          <a:prstGeom prst="rect">
            <a:avLst/>
          </a:prstGeom>
          <a:noFill/>
          <a:ln>
            <a:noFill/>
          </a:ln>
        </p:spPr>
        <p:txBody>
          <a:bodyPr spcFirstLastPara="1" vert="horz" wrap="square" lIns="68575" tIns="34275" rIns="68575" bIns="34275" rtlCol="0" anchor="ctr" anchorCtr="0">
            <a:noAutofit/>
          </a:bodyPr>
          <a:lstStyle>
            <a:lvl1pPr algn="r" defTabSz="342900" rtl="0" eaLnBrk="1" latinLnBrk="0" hangingPunct="1">
              <a:spcBef>
                <a:spcPct val="0"/>
              </a:spcBef>
              <a:buNone/>
              <a:defRPr sz="405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lnSpc>
                <a:spcPct val="90000"/>
              </a:lnSpc>
              <a:spcBef>
                <a:spcPts val="0"/>
              </a:spcBef>
              <a:buClrTx/>
              <a:buFontTx/>
            </a:pPr>
            <a:r>
              <a:rPr lang="ru-RU" sz="1400" cap="all" dirty="0">
                <a:solidFill>
                  <a:srgbClr val="000000"/>
                </a:solidFill>
                <a:latin typeface="Oswald" panose="00000500000000000000" pitchFamily="2" charset="-52"/>
                <a:ea typeface="Oswald"/>
                <a:cs typeface="Oswald"/>
                <a:sym typeface="Oswald"/>
              </a:rPr>
              <a:t>Предоставление бесплатного питания</a:t>
            </a:r>
          </a:p>
        </p:txBody>
      </p:sp>
      <p:sp>
        <p:nvSpPr>
          <p:cNvPr id="7" name="Google Shape;318;p46"/>
          <p:cNvSpPr txBox="1"/>
          <p:nvPr/>
        </p:nvSpPr>
        <p:spPr>
          <a:xfrm>
            <a:off x="782955" y="90657"/>
            <a:ext cx="1926900" cy="7077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ru" sz="1500" b="1" dirty="0">
                <a:latin typeface="Oswald" panose="00000500000000000000" pitchFamily="2" charset="-52"/>
                <a:ea typeface="Oswald"/>
                <a:cs typeface="Oswald"/>
                <a:sym typeface="Oswald"/>
              </a:rPr>
              <a:t>КОД МЕРЫ </a:t>
            </a:r>
            <a:r>
              <a:rPr lang="ru" sz="1500" b="1" dirty="0" smtClean="0">
                <a:latin typeface="Oswald" panose="00000500000000000000" pitchFamily="2" charset="-52"/>
                <a:ea typeface="Oswald"/>
                <a:cs typeface="Oswald"/>
                <a:sym typeface="Oswald"/>
              </a:rPr>
              <a:t>0758</a:t>
            </a:r>
            <a:endParaRPr sz="1500" b="1" dirty="0">
              <a:latin typeface="Oswald" panose="00000500000000000000" pitchFamily="2" charset="-52"/>
              <a:ea typeface="Oswald"/>
              <a:cs typeface="Oswald"/>
              <a:sym typeface="Oswa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graphicFrame>
        <p:nvGraphicFramePr>
          <p:cNvPr id="232" name="Google Shape;232;p34"/>
          <p:cNvGraphicFramePr/>
          <p:nvPr>
            <p:extLst/>
          </p:nvPr>
        </p:nvGraphicFramePr>
        <p:xfrm>
          <a:off x="258722" y="973368"/>
          <a:ext cx="8679964" cy="3886140"/>
        </p:xfrm>
        <a:graphic>
          <a:graphicData uri="http://schemas.openxmlformats.org/drawingml/2006/table">
            <a:tbl>
              <a:tblPr>
                <a:noFill/>
                <a:tableStyleId>{BF4A3D39-4975-46BA-BE83-8B02B6239DEE}</a:tableStyleId>
              </a:tblPr>
              <a:tblGrid>
                <a:gridCol w="4063298">
                  <a:extLst>
                    <a:ext uri="{9D8B030D-6E8A-4147-A177-3AD203B41FA5}">
                      <a16:colId xmlns:a16="http://schemas.microsoft.com/office/drawing/2014/main" val="20000"/>
                    </a:ext>
                  </a:extLst>
                </a:gridCol>
                <a:gridCol w="4616666">
                  <a:extLst>
                    <a:ext uri="{9D8B030D-6E8A-4147-A177-3AD203B41FA5}">
                      <a16:colId xmlns:a16="http://schemas.microsoft.com/office/drawing/2014/main" val="20001"/>
                    </a:ext>
                  </a:extLst>
                </a:gridCol>
              </a:tblGrid>
              <a:tr h="424401">
                <a:tc>
                  <a:txBody>
                    <a:bodyPr/>
                    <a:lstStyle/>
                    <a:p>
                      <a:pPr marL="0" lvl="0" indent="0" algn="ctr" rtl="0">
                        <a:spcBef>
                          <a:spcPts val="0"/>
                        </a:spcBef>
                        <a:spcAft>
                          <a:spcPts val="0"/>
                        </a:spcAft>
                        <a:buNone/>
                      </a:pPr>
                      <a:r>
                        <a:rPr lang="ru-RU" sz="1050" b="1" dirty="0">
                          <a:solidFill>
                            <a:schemeClr val="tx1"/>
                          </a:solidFill>
                          <a:latin typeface="Oswald"/>
                          <a:ea typeface="Oswald"/>
                          <a:cs typeface="Oswald"/>
                          <a:sym typeface="Oswald"/>
                        </a:rPr>
                        <a:t>Категория получателей </a:t>
                      </a:r>
                      <a:r>
                        <a:rPr lang="ru-RU" sz="1050" b="1" dirty="0" smtClean="0">
                          <a:solidFill>
                            <a:schemeClr val="tx1"/>
                          </a:solidFill>
                          <a:latin typeface="Oswald"/>
                          <a:ea typeface="Oswald"/>
                          <a:cs typeface="Oswald"/>
                          <a:sym typeface="Oswald"/>
                        </a:rPr>
                        <a:t/>
                      </a:r>
                      <a:br>
                        <a:rPr lang="ru-RU" sz="1050" b="1" dirty="0" smtClean="0">
                          <a:solidFill>
                            <a:schemeClr val="tx1"/>
                          </a:solidFill>
                          <a:latin typeface="Oswald"/>
                          <a:ea typeface="Oswald"/>
                          <a:cs typeface="Oswald"/>
                          <a:sym typeface="Oswald"/>
                        </a:rPr>
                      </a:br>
                      <a:r>
                        <a:rPr lang="ru-RU" sz="1050" b="1" dirty="0" smtClean="0">
                          <a:solidFill>
                            <a:schemeClr val="tx1"/>
                          </a:solidFill>
                          <a:latin typeface="Oswald"/>
                          <a:ea typeface="Oswald"/>
                          <a:cs typeface="Oswald"/>
                          <a:sym typeface="Oswald"/>
                        </a:rPr>
                        <a:t>(</a:t>
                      </a:r>
                      <a:r>
                        <a:rPr lang="ru-RU" sz="1050" b="1" dirty="0">
                          <a:solidFill>
                            <a:schemeClr val="tx1"/>
                          </a:solidFill>
                          <a:latin typeface="Oswald"/>
                          <a:ea typeface="Oswald"/>
                          <a:cs typeface="Oswald"/>
                          <a:sym typeface="Oswald"/>
                        </a:rPr>
                        <a:t>в соответствии с НПА Свердловской области)</a:t>
                      </a:r>
                      <a:endParaRPr sz="1050" b="1" dirty="0">
                        <a:solidFill>
                          <a:schemeClr val="tx1"/>
                        </a:solidFill>
                        <a:latin typeface="Oswald"/>
                        <a:ea typeface="Oswald"/>
                        <a:cs typeface="Oswald"/>
                        <a:sym typeface="Oswald"/>
                      </a:endParaRPr>
                    </a:p>
                  </a:txBody>
                  <a:tcPr marL="91425" marR="91425" marT="91425" marB="91425"/>
                </a:tc>
                <a:tc>
                  <a:txBody>
                    <a:bodyPr/>
                    <a:lstStyle/>
                    <a:p>
                      <a:pPr marL="0" lvl="0" indent="0" algn="ctr" rtl="0">
                        <a:spcBef>
                          <a:spcPts val="0"/>
                        </a:spcBef>
                        <a:spcAft>
                          <a:spcPts val="0"/>
                        </a:spcAft>
                        <a:buNone/>
                      </a:pPr>
                      <a:r>
                        <a:rPr lang="ru" sz="1050" b="1" dirty="0">
                          <a:solidFill>
                            <a:schemeClr val="tx1"/>
                          </a:solidFill>
                          <a:latin typeface="Oswald"/>
                          <a:ea typeface="Oswald"/>
                          <a:cs typeface="Oswald"/>
                          <a:sym typeface="Oswald"/>
                        </a:rPr>
                        <a:t>Порядок получения</a:t>
                      </a:r>
                      <a:endParaRPr sz="1050" b="1" dirty="0">
                        <a:solidFill>
                          <a:schemeClr val="tx1"/>
                        </a:solidFill>
                        <a:latin typeface="Oswald"/>
                        <a:ea typeface="Oswald"/>
                        <a:cs typeface="Oswald"/>
                        <a:sym typeface="Oswald"/>
                      </a:endParaRPr>
                    </a:p>
                  </a:txBody>
                  <a:tcPr marL="91425" marR="91425" marT="91425" marB="91425"/>
                </a:tc>
                <a:extLst>
                  <a:ext uri="{0D108BD9-81ED-4DB2-BD59-A6C34878D82A}">
                    <a16:rowId xmlns:a16="http://schemas.microsoft.com/office/drawing/2014/main" val="10000"/>
                  </a:ext>
                </a:extLst>
              </a:tr>
              <a:tr h="1670409">
                <a:tc>
                  <a:txBody>
                    <a:bodyPr/>
                    <a:lstStyle/>
                    <a:p>
                      <a:pPr marL="179999" marR="0" lvl="0" indent="-149899" algn="l" defTabSz="342900" rtl="0" eaLnBrk="1" fontAlgn="auto" latinLnBrk="0" hangingPunct="1">
                        <a:lnSpc>
                          <a:spcPct val="100000"/>
                        </a:lnSpc>
                        <a:spcBef>
                          <a:spcPts val="0"/>
                        </a:spcBef>
                        <a:spcAft>
                          <a:spcPts val="0"/>
                        </a:spcAft>
                        <a:buClrTx/>
                        <a:buSzPts val="1000"/>
                        <a:buFont typeface="Oswald"/>
                        <a:buChar char="●"/>
                        <a:tabLst/>
                        <a:defRPr/>
                      </a:pPr>
                      <a:r>
                        <a:rPr lang="ru-RU" sz="1050" baseline="0" dirty="0" smtClean="0">
                          <a:solidFill>
                            <a:schemeClr val="tx1"/>
                          </a:solidFill>
                          <a:latin typeface="Oswald"/>
                          <a:ea typeface="Oswald"/>
                          <a:cs typeface="Oswald"/>
                          <a:sym typeface="Oswald"/>
                        </a:rPr>
                        <a:t>Дети </a:t>
                      </a:r>
                      <a:r>
                        <a:rPr lang="ru-RU" sz="1050" kern="1200" baseline="0" dirty="0" smtClean="0">
                          <a:solidFill>
                            <a:schemeClr val="tx1"/>
                          </a:solidFill>
                          <a:latin typeface="Oswald"/>
                          <a:ea typeface="Oswald"/>
                          <a:cs typeface="Oswald"/>
                        </a:rPr>
                        <a:t>военнослужащих, лиц рядового и начальствующего состава органов внутренних дел, воск национальной гвардии, Государственной противопожарной службы, учреждений и органов уголовно-исполнительной системы, органов принудительного исполнения Российской Федерации, прокуроров, сотрудников Следственного комитета Российской Федерации, в том числе уволенных в запас (отставку), выполнявших задачи по отражению вооруженного вторжения на территорию Российской Федерации, а также в ходе вооруженной провокации на Государственной границе Российской Федерации и территориях субъектов Российской Федерации, прилегающих к районам проведения специальной военной операции</a:t>
                      </a:r>
                    </a:p>
                    <a:p>
                      <a:pPr marL="179999" marR="0" lvl="0" indent="-149899" algn="l" defTabSz="342900" rtl="0" eaLnBrk="1" fontAlgn="auto" latinLnBrk="0" hangingPunct="1">
                        <a:lnSpc>
                          <a:spcPct val="100000"/>
                        </a:lnSpc>
                        <a:spcBef>
                          <a:spcPts val="0"/>
                        </a:spcBef>
                        <a:spcAft>
                          <a:spcPts val="0"/>
                        </a:spcAft>
                        <a:buClrTx/>
                        <a:buSzPts val="1000"/>
                        <a:buFont typeface="Oswald"/>
                        <a:buChar char="●"/>
                        <a:tabLst/>
                        <a:defRPr/>
                      </a:pPr>
                      <a:r>
                        <a:rPr lang="ru-RU" sz="1050" kern="1200" baseline="0" dirty="0" smtClean="0">
                          <a:solidFill>
                            <a:schemeClr val="tx1"/>
                          </a:solidFill>
                          <a:latin typeface="Oswald"/>
                          <a:ea typeface="Oswald"/>
                          <a:cs typeface="Oswald"/>
                        </a:rPr>
                        <a:t>Дети лиц, поступивших в созданные по решению органов государственной власти Российской Федерации добровольческие формирования, содействующие выполнению задач, возложенных на Вооруженные Силы Российской Федерации (войска национальной гвардии Российской Федерации), в ходе отражения вооруженного вторжения на территорию Российской Федерации, а также в ходе вооруженной провокации на Государственной границе Российской Федерации и территориях субъектов Российской Федерации, прилегающих к районам проведения специальной военной операции</a:t>
                      </a:r>
                      <a:endParaRPr lang="ru-RU" sz="1050" kern="1200" baseline="0" dirty="0">
                        <a:solidFill>
                          <a:schemeClr val="tx1"/>
                        </a:solidFill>
                        <a:latin typeface="Oswald"/>
                        <a:ea typeface="Oswald"/>
                        <a:cs typeface="Oswald"/>
                      </a:endParaRPr>
                    </a:p>
                  </a:txBody>
                  <a:tcPr marL="91425" marR="91425" marT="91425" marB="91425"/>
                </a:tc>
                <a:tc>
                  <a:txBody>
                    <a:bodyPr/>
                    <a:lstStyle/>
                    <a:p>
                      <a:pPr marL="179999" lvl="0" indent="-149225" algn="l" rtl="0">
                        <a:spcBef>
                          <a:spcPts val="0"/>
                        </a:spcBef>
                        <a:spcAft>
                          <a:spcPts val="0"/>
                        </a:spcAft>
                        <a:buSzPts val="1000"/>
                        <a:buFont typeface="Oswald"/>
                        <a:buChar char="●"/>
                      </a:pPr>
                      <a:r>
                        <a:rPr lang="ru-RU" sz="1050" kern="1200" dirty="0" smtClean="0">
                          <a:solidFill>
                            <a:schemeClr val="tx1"/>
                          </a:solidFill>
                          <a:latin typeface="Oswald"/>
                          <a:ea typeface="Oswald"/>
                          <a:cs typeface="Oswald"/>
                          <a:sym typeface="Oswald"/>
                        </a:rPr>
                        <a:t>Справка,</a:t>
                      </a:r>
                      <a:r>
                        <a:rPr lang="ru-RU" sz="1050" kern="1200" baseline="0" dirty="0" smtClean="0">
                          <a:solidFill>
                            <a:schemeClr val="tx1"/>
                          </a:solidFill>
                          <a:latin typeface="Oswald"/>
                          <a:ea typeface="Oswald"/>
                          <a:cs typeface="Oswald"/>
                          <a:sym typeface="Oswald"/>
                        </a:rPr>
                        <a:t> выданная работодателем, воинской частью или военным комиссариатом</a:t>
                      </a:r>
                    </a:p>
                    <a:p>
                      <a:pPr marL="179999" lvl="0" indent="-149225" algn="l" rtl="0">
                        <a:spcBef>
                          <a:spcPts val="0"/>
                        </a:spcBef>
                        <a:spcAft>
                          <a:spcPts val="0"/>
                        </a:spcAft>
                        <a:buSzPts val="1000"/>
                        <a:buFont typeface="Oswald"/>
                        <a:buChar char="●"/>
                      </a:pPr>
                      <a:r>
                        <a:rPr lang="ru-RU" sz="1050" kern="1200" baseline="0" dirty="0" smtClean="0">
                          <a:solidFill>
                            <a:schemeClr val="tx1"/>
                          </a:solidFill>
                          <a:latin typeface="Oswald"/>
                          <a:ea typeface="Oswald"/>
                          <a:cs typeface="Oswald"/>
                          <a:sym typeface="Oswald"/>
                        </a:rPr>
                        <a:t>Удостоверение ветерана боевых действий, выданное после 2 мая 2025 года</a:t>
                      </a:r>
                    </a:p>
                    <a:p>
                      <a:pPr marL="179999" lvl="0" indent="-149225" algn="l" rtl="0">
                        <a:spcBef>
                          <a:spcPts val="0"/>
                        </a:spcBef>
                        <a:spcAft>
                          <a:spcPts val="0"/>
                        </a:spcAft>
                        <a:buSzPts val="1000"/>
                        <a:buFont typeface="Oswald"/>
                        <a:buChar char="●"/>
                      </a:pPr>
                      <a:endParaRPr lang="ru-RU" sz="1050" kern="1200" baseline="0" dirty="0" smtClean="0">
                        <a:solidFill>
                          <a:schemeClr val="tx1"/>
                        </a:solidFill>
                        <a:latin typeface="Oswald"/>
                        <a:ea typeface="Oswald"/>
                        <a:cs typeface="Oswald"/>
                        <a:sym typeface="Oswald"/>
                      </a:endParaRPr>
                    </a:p>
                    <a:p>
                      <a:pPr marL="179999" lvl="0" indent="-149225" algn="l" rtl="0">
                        <a:spcBef>
                          <a:spcPts val="0"/>
                        </a:spcBef>
                        <a:spcAft>
                          <a:spcPts val="0"/>
                        </a:spcAft>
                        <a:buSzPts val="1000"/>
                        <a:buFont typeface="Oswald"/>
                        <a:buChar char="●"/>
                      </a:pPr>
                      <a:endParaRPr lang="ru-RU" sz="1050" kern="1200" baseline="0" dirty="0" smtClean="0">
                        <a:solidFill>
                          <a:schemeClr val="tx1"/>
                        </a:solidFill>
                        <a:latin typeface="Oswald"/>
                        <a:ea typeface="Oswald"/>
                        <a:cs typeface="Oswald"/>
                        <a:sym typeface="Oswald"/>
                      </a:endParaRPr>
                    </a:p>
                    <a:p>
                      <a:pPr marL="179999" lvl="0" indent="-149225" algn="l" rtl="0">
                        <a:spcBef>
                          <a:spcPts val="0"/>
                        </a:spcBef>
                        <a:spcAft>
                          <a:spcPts val="0"/>
                        </a:spcAft>
                        <a:buSzPts val="1000"/>
                        <a:buFont typeface="Oswald"/>
                        <a:buChar char="●"/>
                      </a:pPr>
                      <a:endParaRPr lang="ru-RU" sz="1050" kern="1200" baseline="0" dirty="0" smtClean="0">
                        <a:solidFill>
                          <a:schemeClr val="tx1"/>
                        </a:solidFill>
                        <a:latin typeface="Oswald"/>
                        <a:ea typeface="Oswald"/>
                        <a:cs typeface="Oswald"/>
                        <a:sym typeface="Oswald"/>
                      </a:endParaRPr>
                    </a:p>
                    <a:p>
                      <a:pPr marL="179999" lvl="0" indent="-149225" algn="l" rtl="0">
                        <a:spcBef>
                          <a:spcPts val="0"/>
                        </a:spcBef>
                        <a:spcAft>
                          <a:spcPts val="0"/>
                        </a:spcAft>
                        <a:buSzPts val="1000"/>
                        <a:buFont typeface="Oswald"/>
                        <a:buChar char="●"/>
                      </a:pPr>
                      <a:endParaRPr lang="ru-RU" sz="1050" kern="1200" baseline="0" dirty="0" smtClean="0">
                        <a:solidFill>
                          <a:schemeClr val="tx1"/>
                        </a:solidFill>
                        <a:latin typeface="Oswald"/>
                        <a:ea typeface="Oswald"/>
                        <a:cs typeface="Oswald"/>
                        <a:sym typeface="Oswald"/>
                      </a:endParaRPr>
                    </a:p>
                    <a:p>
                      <a:pPr marL="179999" lvl="0" indent="-149225" algn="l" rtl="0">
                        <a:spcBef>
                          <a:spcPts val="0"/>
                        </a:spcBef>
                        <a:spcAft>
                          <a:spcPts val="0"/>
                        </a:spcAft>
                        <a:buSzPts val="1000"/>
                        <a:buFont typeface="Oswald"/>
                        <a:buChar char="●"/>
                      </a:pPr>
                      <a:endParaRPr lang="ru-RU" sz="1050" kern="1200" baseline="0" dirty="0" smtClean="0">
                        <a:solidFill>
                          <a:schemeClr val="tx1"/>
                        </a:solidFill>
                        <a:latin typeface="Oswald"/>
                        <a:ea typeface="Oswald"/>
                        <a:cs typeface="Oswald"/>
                        <a:sym typeface="Oswald"/>
                      </a:endParaRPr>
                    </a:p>
                    <a:p>
                      <a:pPr marL="179999" lvl="0" indent="-149225" algn="l" rtl="0">
                        <a:spcBef>
                          <a:spcPts val="0"/>
                        </a:spcBef>
                        <a:spcAft>
                          <a:spcPts val="0"/>
                        </a:spcAft>
                        <a:buSzPts val="1000"/>
                        <a:buFont typeface="Oswald"/>
                        <a:buChar char="●"/>
                      </a:pPr>
                      <a:endParaRPr lang="ru-RU" sz="1050" kern="1200" baseline="0" dirty="0" smtClean="0">
                        <a:solidFill>
                          <a:schemeClr val="tx1"/>
                        </a:solidFill>
                        <a:latin typeface="Oswald"/>
                        <a:ea typeface="Oswald"/>
                        <a:cs typeface="Oswald"/>
                        <a:sym typeface="Oswald"/>
                      </a:endParaRPr>
                    </a:p>
                    <a:p>
                      <a:pPr marL="179999" lvl="0" indent="-149225" algn="l" rtl="0">
                        <a:spcBef>
                          <a:spcPts val="0"/>
                        </a:spcBef>
                        <a:spcAft>
                          <a:spcPts val="0"/>
                        </a:spcAft>
                        <a:buSzPts val="1000"/>
                        <a:buFont typeface="Oswald"/>
                        <a:buChar char="●"/>
                      </a:pPr>
                      <a:endParaRPr lang="ru-RU" sz="1050" kern="1200" baseline="0" dirty="0" smtClean="0">
                        <a:solidFill>
                          <a:schemeClr val="tx1"/>
                        </a:solidFill>
                        <a:latin typeface="Oswald"/>
                        <a:ea typeface="Oswald"/>
                        <a:cs typeface="Oswald"/>
                        <a:sym typeface="Oswald"/>
                      </a:endParaRPr>
                    </a:p>
                    <a:p>
                      <a:pPr marL="179999" lvl="0" indent="-149225" algn="l" rtl="0">
                        <a:spcBef>
                          <a:spcPts val="0"/>
                        </a:spcBef>
                        <a:spcAft>
                          <a:spcPts val="0"/>
                        </a:spcAft>
                        <a:buSzPts val="1000"/>
                        <a:buFont typeface="Oswald"/>
                        <a:buChar char="●"/>
                      </a:pPr>
                      <a:endParaRPr lang="ru-RU" sz="1050" kern="1200" baseline="0" dirty="0" smtClean="0">
                        <a:solidFill>
                          <a:schemeClr val="tx1"/>
                        </a:solidFill>
                        <a:latin typeface="Oswald"/>
                        <a:ea typeface="Oswald"/>
                        <a:cs typeface="Oswald"/>
                        <a:sym typeface="Oswald"/>
                      </a:endParaRPr>
                    </a:p>
                    <a:p>
                      <a:pPr marL="179999" lvl="0" indent="-149225" algn="l" rtl="0">
                        <a:spcBef>
                          <a:spcPts val="0"/>
                        </a:spcBef>
                        <a:spcAft>
                          <a:spcPts val="0"/>
                        </a:spcAft>
                        <a:buSzPts val="1000"/>
                        <a:buFont typeface="Oswald"/>
                        <a:buChar char="●"/>
                      </a:pPr>
                      <a:endParaRPr lang="ru-RU" sz="1050" kern="1200" baseline="0" dirty="0" smtClean="0">
                        <a:solidFill>
                          <a:schemeClr val="tx1"/>
                        </a:solidFill>
                        <a:latin typeface="Oswald"/>
                        <a:ea typeface="Oswald"/>
                        <a:cs typeface="Oswald"/>
                        <a:sym typeface="Oswald"/>
                      </a:endParaRPr>
                    </a:p>
                    <a:p>
                      <a:pPr marL="179999" lvl="0" indent="-149225" algn="l" rtl="0">
                        <a:spcBef>
                          <a:spcPts val="0"/>
                        </a:spcBef>
                        <a:spcAft>
                          <a:spcPts val="0"/>
                        </a:spcAft>
                        <a:buSzPts val="1000"/>
                        <a:buFont typeface="Oswald"/>
                        <a:buChar char="●"/>
                      </a:pPr>
                      <a:r>
                        <a:rPr lang="ru-RU" sz="1050" kern="1200" dirty="0" smtClean="0">
                          <a:solidFill>
                            <a:schemeClr val="tx1"/>
                          </a:solidFill>
                          <a:latin typeface="Oswald"/>
                          <a:ea typeface="Oswald"/>
                          <a:cs typeface="Oswald"/>
                          <a:sym typeface="Oswald"/>
                        </a:rPr>
                        <a:t>Справка,</a:t>
                      </a:r>
                      <a:r>
                        <a:rPr lang="ru-RU" sz="1050" kern="1200" baseline="0" dirty="0" smtClean="0">
                          <a:solidFill>
                            <a:schemeClr val="tx1"/>
                          </a:solidFill>
                          <a:latin typeface="Oswald"/>
                          <a:ea typeface="Oswald"/>
                          <a:cs typeface="Oswald"/>
                          <a:sym typeface="Oswald"/>
                        </a:rPr>
                        <a:t> выданная добровольческим формированием, содействующим выполнению задач, возложенных на Вооруженные Силы Российской Федерации</a:t>
                      </a:r>
                    </a:p>
                    <a:p>
                      <a:pPr marL="179999" lvl="0" indent="-149225" algn="l" rtl="0">
                        <a:spcBef>
                          <a:spcPts val="0"/>
                        </a:spcBef>
                        <a:spcAft>
                          <a:spcPts val="0"/>
                        </a:spcAft>
                        <a:buSzPts val="1000"/>
                        <a:buFont typeface="Oswald"/>
                        <a:buChar char="●"/>
                      </a:pPr>
                      <a:r>
                        <a:rPr lang="ru-RU" sz="1050" kern="1200" baseline="0" dirty="0" smtClean="0">
                          <a:solidFill>
                            <a:schemeClr val="tx1"/>
                          </a:solidFill>
                          <a:latin typeface="Oswald"/>
                          <a:ea typeface="Oswald"/>
                          <a:cs typeface="Oswald"/>
                          <a:sym typeface="Oswald"/>
                        </a:rPr>
                        <a:t>Удостоверение ветерана боевых действий, выданное после 2 мая 2025 года</a:t>
                      </a:r>
                      <a:endParaRPr lang="ru-RU" sz="1050" kern="1200" dirty="0" smtClean="0">
                        <a:solidFill>
                          <a:schemeClr val="tx1"/>
                        </a:solidFill>
                        <a:latin typeface="Oswald"/>
                        <a:ea typeface="Oswald"/>
                        <a:cs typeface="Oswald"/>
                        <a:sym typeface="Oswald"/>
                      </a:endParaRPr>
                    </a:p>
                    <a:p>
                      <a:pPr marL="179999" lvl="0" indent="-149225" algn="l" rtl="0">
                        <a:spcBef>
                          <a:spcPts val="0"/>
                        </a:spcBef>
                        <a:spcAft>
                          <a:spcPts val="0"/>
                        </a:spcAft>
                        <a:buSzPts val="1000"/>
                        <a:buFont typeface="Oswald"/>
                        <a:buChar char="●"/>
                      </a:pPr>
                      <a:endParaRPr lang="ru-RU" sz="1050" kern="1200" baseline="0" dirty="0" smtClean="0">
                        <a:solidFill>
                          <a:schemeClr val="tx1"/>
                        </a:solidFill>
                        <a:latin typeface="Oswald"/>
                        <a:ea typeface="Oswald"/>
                        <a:cs typeface="Oswald"/>
                        <a:sym typeface="Oswald"/>
                      </a:endParaRPr>
                    </a:p>
                    <a:p>
                      <a:pPr marL="179999" lvl="0" indent="-149225" algn="l" rtl="0">
                        <a:spcBef>
                          <a:spcPts val="0"/>
                        </a:spcBef>
                        <a:spcAft>
                          <a:spcPts val="0"/>
                        </a:spcAft>
                        <a:buSzPts val="1000"/>
                        <a:buFont typeface="Oswald"/>
                        <a:buChar char="●"/>
                      </a:pPr>
                      <a:endParaRPr lang="ru-RU" sz="1050" kern="1200" baseline="0" dirty="0" smtClean="0">
                        <a:solidFill>
                          <a:schemeClr val="tx1"/>
                        </a:solidFill>
                        <a:latin typeface="Oswald"/>
                        <a:ea typeface="Oswald"/>
                        <a:cs typeface="Oswald"/>
                        <a:sym typeface="Oswald"/>
                      </a:endParaRPr>
                    </a:p>
                    <a:p>
                      <a:pPr marL="179999" lvl="0" indent="-149225" algn="l" rtl="0">
                        <a:spcBef>
                          <a:spcPts val="0"/>
                        </a:spcBef>
                        <a:spcAft>
                          <a:spcPts val="0"/>
                        </a:spcAft>
                        <a:buSzPts val="1000"/>
                        <a:buFont typeface="Oswald"/>
                        <a:buChar char="●"/>
                      </a:pPr>
                      <a:endParaRPr lang="ru-RU" sz="1050" kern="1200" baseline="0" dirty="0" smtClean="0">
                        <a:solidFill>
                          <a:schemeClr val="tx1"/>
                        </a:solidFill>
                        <a:latin typeface="Oswald"/>
                        <a:ea typeface="Oswald"/>
                        <a:cs typeface="Oswald"/>
                        <a:sym typeface="Oswald"/>
                      </a:endParaRPr>
                    </a:p>
                    <a:p>
                      <a:pPr marL="179999" lvl="0" indent="-149225" algn="l" rtl="0">
                        <a:spcBef>
                          <a:spcPts val="0"/>
                        </a:spcBef>
                        <a:spcAft>
                          <a:spcPts val="0"/>
                        </a:spcAft>
                        <a:buSzPts val="1000"/>
                        <a:buFont typeface="Oswald"/>
                        <a:buChar char="●"/>
                      </a:pPr>
                      <a:endParaRPr lang="ru-RU" sz="1050" kern="1200" baseline="0" dirty="0" smtClean="0">
                        <a:solidFill>
                          <a:schemeClr val="tx1"/>
                        </a:solidFill>
                        <a:latin typeface="Oswald"/>
                        <a:ea typeface="Oswald"/>
                        <a:cs typeface="Oswald"/>
                        <a:sym typeface="Oswald"/>
                      </a:endParaRPr>
                    </a:p>
                    <a:p>
                      <a:pPr marL="179999" lvl="0" indent="-149225" algn="l" rtl="0">
                        <a:spcBef>
                          <a:spcPts val="0"/>
                        </a:spcBef>
                        <a:spcAft>
                          <a:spcPts val="0"/>
                        </a:spcAft>
                        <a:buSzPts val="1000"/>
                        <a:buFont typeface="Oswald"/>
                        <a:buChar char="●"/>
                      </a:pPr>
                      <a:endParaRPr lang="ru-RU" sz="1050" kern="1200" dirty="0">
                        <a:solidFill>
                          <a:schemeClr val="tx1"/>
                        </a:solidFill>
                        <a:latin typeface="Oswald"/>
                        <a:ea typeface="Oswald"/>
                        <a:cs typeface="Oswald"/>
                        <a:sym typeface="Oswald"/>
                      </a:endParaRPr>
                    </a:p>
                  </a:txBody>
                  <a:tcPr marL="91425" marR="91425" marT="91425" marB="91425"/>
                </a:tc>
                <a:extLst>
                  <a:ext uri="{0D108BD9-81ED-4DB2-BD59-A6C34878D82A}">
                    <a16:rowId xmlns:a16="http://schemas.microsoft.com/office/drawing/2014/main" val="10006"/>
                  </a:ext>
                </a:extLst>
              </a:tr>
            </a:tbl>
          </a:graphicData>
        </a:graphic>
      </p:graphicFrame>
      <p:sp>
        <p:nvSpPr>
          <p:cNvPr id="233" name="Google Shape;233;p34"/>
          <p:cNvSpPr txBox="1">
            <a:spLocks noGrp="1"/>
          </p:cNvSpPr>
          <p:nvPr>
            <p:ph type="ctrTitle"/>
          </p:nvPr>
        </p:nvSpPr>
        <p:spPr>
          <a:xfrm>
            <a:off x="2674050" y="198783"/>
            <a:ext cx="5930398" cy="682487"/>
          </a:xfrm>
          <a:prstGeom prst="rect">
            <a:avLst/>
          </a:prstGeom>
          <a:noFill/>
          <a:ln>
            <a:noFill/>
          </a:ln>
        </p:spPr>
        <p:txBody>
          <a:bodyPr spcFirstLastPara="1" wrap="square" lIns="68575" tIns="34275" rIns="68575" bIns="34275" anchor="ctr" anchorCtr="0">
            <a:noAutofit/>
          </a:bodyPr>
          <a:lstStyle/>
          <a:p>
            <a:pPr algn="l">
              <a:lnSpc>
                <a:spcPct val="90000"/>
              </a:lnSpc>
              <a:spcBef>
                <a:spcPts val="0"/>
              </a:spcBef>
              <a:buClrTx/>
              <a:buFontTx/>
            </a:pPr>
            <a:r>
              <a:rPr lang="ru-RU" sz="1300" cap="all" dirty="0">
                <a:solidFill>
                  <a:srgbClr val="000000"/>
                </a:solidFill>
                <a:latin typeface="Oswald" panose="00000500000000000000" pitchFamily="2" charset="-52"/>
                <a:ea typeface="Oswald"/>
                <a:cs typeface="Oswald"/>
                <a:sym typeface="Oswald"/>
              </a:rPr>
              <a:t>Предоставление бесплатного питания</a:t>
            </a:r>
          </a:p>
        </p:txBody>
      </p:sp>
      <p:sp>
        <p:nvSpPr>
          <p:cNvPr id="234" name="Google Shape;234;p34"/>
          <p:cNvSpPr txBox="1"/>
          <p:nvPr/>
        </p:nvSpPr>
        <p:spPr>
          <a:xfrm>
            <a:off x="747150" y="198783"/>
            <a:ext cx="1926900" cy="682487"/>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ru" sz="1500" b="1" dirty="0">
                <a:latin typeface="Oswald"/>
                <a:ea typeface="Oswald"/>
                <a:cs typeface="Oswald"/>
                <a:sym typeface="Oswald"/>
              </a:rPr>
              <a:t>КОД МЕРЫ </a:t>
            </a:r>
            <a:r>
              <a:rPr lang="ru" sz="1500" b="1" dirty="0" smtClean="0">
                <a:latin typeface="Oswald"/>
                <a:ea typeface="Oswald"/>
                <a:cs typeface="Oswald"/>
                <a:sym typeface="Oswald"/>
              </a:rPr>
              <a:t>0758</a:t>
            </a:r>
            <a:endParaRPr sz="1500" b="1" dirty="0">
              <a:latin typeface="Oswald"/>
              <a:ea typeface="Oswald"/>
              <a:cs typeface="Oswald"/>
              <a:sym typeface="Oswald"/>
            </a:endParaRPr>
          </a:p>
        </p:txBody>
      </p:sp>
    </p:spTree>
    <p:extLst>
      <p:ext uri="{BB962C8B-B14F-4D97-AF65-F5344CB8AC3E}">
        <p14:creationId xmlns:p14="http://schemas.microsoft.com/office/powerpoint/2010/main" val="17852495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40"/>
          <p:cNvSpPr/>
          <p:nvPr/>
        </p:nvSpPr>
        <p:spPr>
          <a:xfrm>
            <a:off x="492159" y="1038578"/>
            <a:ext cx="8053500" cy="3609878"/>
          </a:xfrm>
          <a:prstGeom prst="rect">
            <a:avLst/>
          </a:prstGeom>
          <a:noFill/>
          <a:ln>
            <a:noFill/>
          </a:ln>
        </p:spPr>
        <p:txBody>
          <a:bodyPr spcFirstLastPara="1" wrap="square" lIns="68575" tIns="34275" rIns="68575" bIns="34275" anchor="t" anchorCtr="0">
            <a:noAutofit/>
          </a:bodyPr>
          <a:lstStyle/>
          <a:p>
            <a:pPr marL="0" lvl="0" indent="0" algn="ctr" rtl="0">
              <a:spcBef>
                <a:spcPts val="0"/>
              </a:spcBef>
              <a:spcAft>
                <a:spcPts val="0"/>
              </a:spcAft>
              <a:buNone/>
            </a:pPr>
            <a:r>
              <a:rPr lang="ru" sz="1300" b="1" dirty="0" smtClean="0">
                <a:solidFill>
                  <a:schemeClr val="tx1"/>
                </a:solidFill>
                <a:latin typeface="Oswald"/>
                <a:ea typeface="Oswald"/>
                <a:cs typeface="Oswald"/>
                <a:sym typeface="Oswald"/>
              </a:rPr>
              <a:t>Нормативные </a:t>
            </a:r>
            <a:r>
              <a:rPr lang="ru" sz="1300" b="1" dirty="0">
                <a:solidFill>
                  <a:schemeClr val="tx1"/>
                </a:solidFill>
                <a:latin typeface="Oswald"/>
                <a:ea typeface="Oswald"/>
                <a:cs typeface="Oswald"/>
                <a:sym typeface="Oswald"/>
              </a:rPr>
              <a:t>основания</a:t>
            </a:r>
          </a:p>
          <a:p>
            <a:pPr marL="457200" lvl="0" indent="-304800">
              <a:buClr>
                <a:schemeClr val="dk2"/>
              </a:buClr>
              <a:buSzPts val="1200"/>
              <a:buFont typeface="Oswald"/>
              <a:buChar char="●"/>
            </a:pPr>
            <a:r>
              <a:rPr lang="ru-RU" sz="1300" dirty="0" smtClean="0">
                <a:solidFill>
                  <a:schemeClr val="tx1"/>
                </a:solidFill>
                <a:latin typeface="Oswald"/>
                <a:ea typeface="Oswald"/>
                <a:cs typeface="Oswald"/>
                <a:sym typeface="Oswald"/>
              </a:rPr>
              <a:t>Федеральный </a:t>
            </a:r>
            <a:r>
              <a:rPr lang="ru-RU" sz="1300" dirty="0">
                <a:solidFill>
                  <a:schemeClr val="tx1"/>
                </a:solidFill>
                <a:latin typeface="Oswald"/>
                <a:ea typeface="Oswald"/>
                <a:cs typeface="Oswald"/>
                <a:sym typeface="Oswald"/>
              </a:rPr>
              <a:t>закон от 29 декабря 2012 года № 273-ФЗ </a:t>
            </a:r>
            <a:r>
              <a:rPr lang="ru-RU" sz="1300" dirty="0" smtClean="0">
                <a:solidFill>
                  <a:schemeClr val="tx1"/>
                </a:solidFill>
                <a:latin typeface="Oswald"/>
                <a:ea typeface="Oswald"/>
                <a:cs typeface="Oswald"/>
                <a:sym typeface="Oswald"/>
              </a:rPr>
              <a:t>«Об </a:t>
            </a:r>
            <a:r>
              <a:rPr lang="ru-RU" sz="1300" dirty="0">
                <a:solidFill>
                  <a:schemeClr val="tx1"/>
                </a:solidFill>
                <a:latin typeface="Oswald"/>
                <a:ea typeface="Oswald"/>
                <a:cs typeface="Oswald"/>
                <a:sym typeface="Oswald"/>
              </a:rPr>
              <a:t>образовании в Российской </a:t>
            </a:r>
            <a:r>
              <a:rPr lang="ru-RU" sz="1300" dirty="0" smtClean="0">
                <a:solidFill>
                  <a:schemeClr val="tx1"/>
                </a:solidFill>
                <a:latin typeface="Oswald"/>
                <a:ea typeface="Oswald"/>
                <a:cs typeface="Oswald"/>
                <a:sym typeface="Oswald"/>
              </a:rPr>
              <a:t>Федерации»</a:t>
            </a:r>
            <a:endParaRPr lang="ru-RU" sz="1300" dirty="0">
              <a:solidFill>
                <a:schemeClr val="tx1"/>
              </a:solidFill>
              <a:latin typeface="Oswald"/>
              <a:ea typeface="Oswald"/>
              <a:cs typeface="Oswald"/>
              <a:sym typeface="Oswald"/>
            </a:endParaRPr>
          </a:p>
          <a:p>
            <a:pPr marL="457200" lvl="0" indent="-304800">
              <a:buClr>
                <a:schemeClr val="dk2"/>
              </a:buClr>
              <a:buSzPts val="1200"/>
              <a:buFont typeface="Oswald"/>
              <a:buChar char="●"/>
            </a:pPr>
            <a:r>
              <a:rPr lang="ru-RU" sz="1300" dirty="0">
                <a:solidFill>
                  <a:schemeClr val="tx1"/>
                </a:solidFill>
                <a:latin typeface="Oswald"/>
                <a:ea typeface="Oswald"/>
                <a:cs typeface="Oswald"/>
                <a:sym typeface="Oswald"/>
              </a:rPr>
              <a:t>Закон Свердловской области от 15 июля 2013 года № 78-ОЗ </a:t>
            </a:r>
            <a:r>
              <a:rPr lang="ru-RU" sz="1300" dirty="0" smtClean="0">
                <a:solidFill>
                  <a:schemeClr val="tx1"/>
                </a:solidFill>
                <a:latin typeface="Oswald"/>
                <a:ea typeface="Oswald"/>
                <a:cs typeface="Oswald"/>
                <a:sym typeface="Oswald"/>
              </a:rPr>
              <a:t>«Об </a:t>
            </a:r>
            <a:r>
              <a:rPr lang="ru-RU" sz="1300" dirty="0">
                <a:solidFill>
                  <a:schemeClr val="tx1"/>
                </a:solidFill>
                <a:latin typeface="Oswald"/>
                <a:ea typeface="Oswald"/>
                <a:cs typeface="Oswald"/>
                <a:sym typeface="Oswald"/>
              </a:rPr>
              <a:t>образовании в Свердловской </a:t>
            </a:r>
            <a:r>
              <a:rPr lang="ru-RU" sz="1300" dirty="0" smtClean="0">
                <a:solidFill>
                  <a:schemeClr val="tx1"/>
                </a:solidFill>
                <a:latin typeface="Oswald"/>
                <a:ea typeface="Oswald"/>
                <a:cs typeface="Oswald"/>
                <a:sym typeface="Oswald"/>
              </a:rPr>
              <a:t>области»</a:t>
            </a:r>
            <a:endParaRPr lang="ru-RU" sz="1300" dirty="0">
              <a:solidFill>
                <a:schemeClr val="tx1"/>
              </a:solidFill>
              <a:latin typeface="Oswald"/>
              <a:ea typeface="Oswald"/>
              <a:cs typeface="Oswald"/>
              <a:sym typeface="Oswald"/>
            </a:endParaRPr>
          </a:p>
          <a:p>
            <a:pPr marL="457200" lvl="0" indent="-304800">
              <a:buClr>
                <a:schemeClr val="dk2"/>
              </a:buClr>
              <a:buSzPts val="1200"/>
              <a:buFont typeface="Oswald"/>
              <a:buChar char="●"/>
            </a:pPr>
            <a:r>
              <a:rPr lang="ru-RU" sz="1300" dirty="0">
                <a:solidFill>
                  <a:schemeClr val="tx1"/>
                </a:solidFill>
                <a:latin typeface="Oswald"/>
                <a:ea typeface="Oswald"/>
                <a:cs typeface="Oswald"/>
                <a:sym typeface="Oswald"/>
              </a:rPr>
              <a:t>Приказ Министерства образования и молодежной политики Свердловской области от 24.05.2022 № 478-Д </a:t>
            </a:r>
            <a:r>
              <a:rPr lang="ru-RU" sz="1300" dirty="0" smtClean="0">
                <a:solidFill>
                  <a:schemeClr val="tx1"/>
                </a:solidFill>
                <a:latin typeface="Oswald"/>
                <a:ea typeface="Oswald"/>
                <a:cs typeface="Oswald"/>
                <a:sym typeface="Oswald"/>
              </a:rPr>
              <a:t/>
            </a:r>
            <a:br>
              <a:rPr lang="ru-RU" sz="1300" dirty="0" smtClean="0">
                <a:solidFill>
                  <a:schemeClr val="tx1"/>
                </a:solidFill>
                <a:latin typeface="Oswald"/>
                <a:ea typeface="Oswald"/>
                <a:cs typeface="Oswald"/>
                <a:sym typeface="Oswald"/>
              </a:rPr>
            </a:br>
            <a:r>
              <a:rPr lang="ru-RU" sz="1300" dirty="0" smtClean="0">
                <a:solidFill>
                  <a:schemeClr val="tx1"/>
                </a:solidFill>
                <a:latin typeface="Oswald"/>
                <a:ea typeface="Oswald"/>
                <a:cs typeface="Oswald"/>
                <a:sym typeface="Oswald"/>
              </a:rPr>
              <a:t>«Об </a:t>
            </a:r>
            <a:r>
              <a:rPr lang="ru-RU" sz="1300" dirty="0">
                <a:solidFill>
                  <a:schemeClr val="tx1"/>
                </a:solidFill>
                <a:latin typeface="Oswald"/>
                <a:ea typeface="Oswald"/>
                <a:cs typeface="Oswald"/>
                <a:sym typeface="Oswald"/>
              </a:rPr>
              <a:t>утверждении Порядка установления родительской платы за осуществление присмотра и ухода за детьми в группах продленного дня в государственных образовательных организациях Свердловской области, реализующих образовательные программы начального общего, основного общего и среднего общего образования, подведомственных Министерству образования и молодежной политики Свердловской </a:t>
            </a:r>
            <a:r>
              <a:rPr lang="ru-RU" sz="1300" dirty="0" smtClean="0">
                <a:solidFill>
                  <a:schemeClr val="tx1"/>
                </a:solidFill>
                <a:latin typeface="Oswald"/>
                <a:ea typeface="Oswald"/>
                <a:cs typeface="Oswald"/>
                <a:sym typeface="Oswald"/>
              </a:rPr>
              <a:t>области»</a:t>
            </a:r>
          </a:p>
          <a:p>
            <a:pPr marL="457200" indent="-304800">
              <a:buClr>
                <a:schemeClr val="dk2"/>
              </a:buClr>
              <a:buSzPts val="1200"/>
              <a:buFont typeface="Oswald"/>
              <a:buChar char="●"/>
            </a:pPr>
            <a:endParaRPr lang="ru" sz="1300" b="1" dirty="0">
              <a:solidFill>
                <a:schemeClr val="tx1"/>
              </a:solidFill>
              <a:latin typeface="Oswald"/>
              <a:ea typeface="Oswald"/>
              <a:cs typeface="Oswald"/>
              <a:sym typeface="Oswald"/>
            </a:endParaRPr>
          </a:p>
          <a:p>
            <a:pPr marL="0" lvl="0" indent="0" algn="ctr" rtl="0">
              <a:spcBef>
                <a:spcPts val="0"/>
              </a:spcBef>
              <a:spcAft>
                <a:spcPts val="0"/>
              </a:spcAft>
              <a:buNone/>
            </a:pPr>
            <a:r>
              <a:rPr lang="ru" sz="1300" b="1" dirty="0">
                <a:solidFill>
                  <a:schemeClr val="tx1"/>
                </a:solidFill>
                <a:latin typeface="Oswald"/>
                <a:ea typeface="Oswald"/>
                <a:cs typeface="Oswald"/>
                <a:sym typeface="Oswald"/>
              </a:rPr>
              <a:t>Форма предоставления – натуральная</a:t>
            </a:r>
          </a:p>
          <a:p>
            <a:pPr marL="457200" lvl="0" indent="-304800" algn="just">
              <a:buClr>
                <a:schemeClr val="dk2"/>
              </a:buClr>
              <a:buSzPts val="1200"/>
              <a:buFont typeface="Oswald"/>
              <a:buChar char="●"/>
            </a:pPr>
            <a:r>
              <a:rPr lang="ru" sz="1300" dirty="0" smtClean="0">
                <a:solidFill>
                  <a:schemeClr val="tx1"/>
                </a:solidFill>
                <a:latin typeface="Oswald"/>
                <a:ea typeface="Oswald"/>
                <a:cs typeface="Oswald"/>
                <a:sym typeface="Oswald"/>
              </a:rPr>
              <a:t>За </a:t>
            </a:r>
            <a:r>
              <a:rPr lang="ru" sz="1300" dirty="0">
                <a:solidFill>
                  <a:schemeClr val="tx1"/>
                </a:solidFill>
                <a:latin typeface="Oswald"/>
                <a:ea typeface="Oswald"/>
                <a:cs typeface="Oswald"/>
                <a:sym typeface="Oswald"/>
              </a:rPr>
              <a:t>счет субсидий из областного бюджета на финансовое обеспечение выполнения государственного задания учреждениями</a:t>
            </a:r>
            <a:endParaRPr sz="1300" dirty="0">
              <a:solidFill>
                <a:schemeClr val="tx1"/>
              </a:solidFill>
              <a:ea typeface="Oswald"/>
              <a:cs typeface="Oswald"/>
              <a:sym typeface="Oswald"/>
            </a:endParaRPr>
          </a:p>
          <a:p>
            <a:pPr marL="0" lvl="0" indent="0" algn="ctr" rtl="0">
              <a:spcBef>
                <a:spcPts val="0"/>
              </a:spcBef>
              <a:spcAft>
                <a:spcPts val="0"/>
              </a:spcAft>
              <a:buNone/>
            </a:pPr>
            <a:endParaRPr sz="1300" b="1" dirty="0">
              <a:solidFill>
                <a:schemeClr val="tx1"/>
              </a:solidFill>
              <a:ea typeface="Oswald"/>
              <a:cs typeface="Oswald"/>
              <a:sym typeface="Oswald"/>
            </a:endParaRPr>
          </a:p>
          <a:p>
            <a:pPr marL="0" lvl="0" indent="0" algn="ctr" rtl="0">
              <a:spcBef>
                <a:spcPts val="0"/>
              </a:spcBef>
              <a:spcAft>
                <a:spcPts val="0"/>
              </a:spcAft>
              <a:buNone/>
            </a:pPr>
            <a:r>
              <a:rPr lang="ru" sz="1300" b="1" dirty="0">
                <a:solidFill>
                  <a:schemeClr val="tx1"/>
                </a:solidFill>
                <a:latin typeface="Oswald"/>
                <a:ea typeface="Oswald"/>
                <a:cs typeface="Oswald"/>
                <a:sym typeface="Oswald"/>
              </a:rPr>
              <a:t>Периодичность предоставления</a:t>
            </a:r>
            <a:endParaRPr sz="1300" b="1" dirty="0">
              <a:solidFill>
                <a:schemeClr val="tx1"/>
              </a:solidFill>
              <a:ea typeface="Oswald"/>
              <a:cs typeface="Oswald"/>
              <a:sym typeface="Oswald"/>
            </a:endParaRPr>
          </a:p>
          <a:p>
            <a:pPr marL="457200" lvl="0" indent="-304800" algn="l" rtl="0">
              <a:spcBef>
                <a:spcPts val="0"/>
              </a:spcBef>
              <a:spcAft>
                <a:spcPts val="0"/>
              </a:spcAft>
              <a:buClr>
                <a:schemeClr val="dk2"/>
              </a:buClr>
              <a:buSzPts val="1200"/>
              <a:buFont typeface="Oswald"/>
              <a:buChar char="●"/>
            </a:pPr>
            <a:r>
              <a:rPr lang="ru" sz="1300" dirty="0">
                <a:solidFill>
                  <a:schemeClr val="tx1"/>
                </a:solidFill>
                <a:latin typeface="Oswald"/>
                <a:ea typeface="Oswald"/>
                <a:cs typeface="Oswald"/>
                <a:sym typeface="Oswald"/>
              </a:rPr>
              <a:t>Ежемесячно</a:t>
            </a:r>
            <a:endParaRPr sz="1300" dirty="0">
              <a:solidFill>
                <a:schemeClr val="tx1"/>
              </a:solidFill>
              <a:ea typeface="Oswald"/>
              <a:cs typeface="Oswald"/>
              <a:sym typeface="Oswald"/>
            </a:endParaRPr>
          </a:p>
        </p:txBody>
      </p:sp>
      <p:sp>
        <p:nvSpPr>
          <p:cNvPr id="5" name="Google Shape;275;p40"/>
          <p:cNvSpPr txBox="1">
            <a:spLocks/>
          </p:cNvSpPr>
          <p:nvPr/>
        </p:nvSpPr>
        <p:spPr>
          <a:xfrm>
            <a:off x="2579293" y="133750"/>
            <a:ext cx="5760000" cy="707700"/>
          </a:xfrm>
          <a:prstGeom prst="rect">
            <a:avLst/>
          </a:prstGeom>
          <a:noFill/>
          <a:ln>
            <a:noFill/>
          </a:ln>
        </p:spPr>
        <p:txBody>
          <a:bodyPr spcFirstLastPara="1" vert="horz" wrap="square" lIns="68575" tIns="34275" rIns="68575" bIns="34275" rtlCol="0" anchor="ctr" anchorCtr="0">
            <a:noAutofit/>
          </a:bodyPr>
          <a:lstStyle>
            <a:lvl1pPr algn="r" defTabSz="342900" rtl="0" eaLnBrk="1" latinLnBrk="0" hangingPunct="1">
              <a:spcBef>
                <a:spcPct val="0"/>
              </a:spcBef>
              <a:buNone/>
              <a:defRPr sz="405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spcBef>
                <a:spcPts val="0"/>
              </a:spcBef>
              <a:buClrTx/>
              <a:buFontTx/>
            </a:pPr>
            <a:r>
              <a:rPr lang="ru-RU" sz="1200" cap="all" dirty="0">
                <a:solidFill>
                  <a:schemeClr val="tx1"/>
                </a:solidFill>
                <a:latin typeface="Oswald" panose="00000500000000000000" pitchFamily="2" charset="-52"/>
                <a:ea typeface="Oswald"/>
                <a:cs typeface="Oswald" panose="020B0604020202020204" charset="-52"/>
                <a:sym typeface="Oswald"/>
              </a:rPr>
              <a:t>Полное или частичное освобождение от родительской платы за присмотр и уход за ребенком, осваивающим образовательную программу начального общего, основного общего и (или) среднего общего образования </a:t>
            </a:r>
            <a:r>
              <a:rPr lang="ru-RU" sz="1200" cap="all" dirty="0" smtClean="0">
                <a:solidFill>
                  <a:schemeClr val="tx1"/>
                </a:solidFill>
                <a:latin typeface="Oswald" panose="00000500000000000000" pitchFamily="2" charset="-52"/>
                <a:ea typeface="Oswald"/>
                <a:cs typeface="Oswald" panose="020B0604020202020204" charset="-52"/>
                <a:sym typeface="Oswald"/>
              </a:rPr>
              <a:t/>
            </a:r>
            <a:br>
              <a:rPr lang="ru-RU" sz="1200" cap="all" dirty="0" smtClean="0">
                <a:solidFill>
                  <a:schemeClr val="tx1"/>
                </a:solidFill>
                <a:latin typeface="Oswald" panose="00000500000000000000" pitchFamily="2" charset="-52"/>
                <a:ea typeface="Oswald"/>
                <a:cs typeface="Oswald" panose="020B0604020202020204" charset="-52"/>
                <a:sym typeface="Oswald"/>
              </a:rPr>
            </a:br>
            <a:r>
              <a:rPr lang="ru-RU" sz="1200" cap="all" dirty="0" smtClean="0">
                <a:solidFill>
                  <a:schemeClr val="tx1"/>
                </a:solidFill>
                <a:latin typeface="Oswald" panose="00000500000000000000" pitchFamily="2" charset="-52"/>
                <a:ea typeface="Oswald"/>
                <a:cs typeface="Oswald" panose="020B0604020202020204" charset="-52"/>
                <a:sym typeface="Oswald"/>
              </a:rPr>
              <a:t>(</a:t>
            </a:r>
            <a:r>
              <a:rPr lang="ru-RU" sz="1200" cap="all" dirty="0">
                <a:solidFill>
                  <a:schemeClr val="tx1"/>
                </a:solidFill>
                <a:latin typeface="Oswald" panose="00000500000000000000" pitchFamily="2" charset="-52"/>
                <a:ea typeface="Oswald"/>
                <a:cs typeface="Oswald" panose="020B0604020202020204" charset="-52"/>
                <a:sym typeface="Oswald"/>
              </a:rPr>
              <a:t>общеобразовательную программу)</a:t>
            </a:r>
          </a:p>
        </p:txBody>
      </p:sp>
      <p:sp>
        <p:nvSpPr>
          <p:cNvPr id="6" name="Google Shape;276;p40"/>
          <p:cNvSpPr txBox="1"/>
          <p:nvPr/>
        </p:nvSpPr>
        <p:spPr>
          <a:xfrm>
            <a:off x="652393" y="133750"/>
            <a:ext cx="1926900" cy="7077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ru" sz="1500" b="1" dirty="0">
                <a:latin typeface="Oswald" panose="00000500000000000000" pitchFamily="2" charset="-52"/>
                <a:ea typeface="Oswald"/>
                <a:cs typeface="Oswald" panose="020B0604020202020204" charset="-52"/>
                <a:sym typeface="Oswald"/>
              </a:rPr>
              <a:t>КОД МЕРЫ 0771</a:t>
            </a:r>
            <a:endParaRPr sz="1500" b="1" dirty="0">
              <a:latin typeface="Oswald" panose="00000500000000000000" pitchFamily="2" charset="-52"/>
              <a:ea typeface="Oswald"/>
              <a:cs typeface="Oswald" panose="020B0604020202020204" charset="-52"/>
              <a:sym typeface="Oswald"/>
            </a:endParaRPr>
          </a:p>
        </p:txBody>
      </p:sp>
    </p:spTree>
    <p:extLst>
      <p:ext uri="{BB962C8B-B14F-4D97-AF65-F5344CB8AC3E}">
        <p14:creationId xmlns:p14="http://schemas.microsoft.com/office/powerpoint/2010/main" val="23791650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graphicFrame>
        <p:nvGraphicFramePr>
          <p:cNvPr id="282" name="Google Shape;282;p41"/>
          <p:cNvGraphicFramePr/>
          <p:nvPr>
            <p:extLst>
              <p:ext uri="{D42A27DB-BD31-4B8C-83A1-F6EECF244321}">
                <p14:modId xmlns:p14="http://schemas.microsoft.com/office/powerpoint/2010/main" val="537314536"/>
              </p:ext>
            </p:extLst>
          </p:nvPr>
        </p:nvGraphicFramePr>
        <p:xfrm>
          <a:off x="232468" y="918031"/>
          <a:ext cx="8682932" cy="4099500"/>
        </p:xfrm>
        <a:graphic>
          <a:graphicData uri="http://schemas.openxmlformats.org/drawingml/2006/table">
            <a:tbl>
              <a:tblPr>
                <a:noFill/>
                <a:tableStyleId>{BF4A3D39-4975-46BA-BE83-8B02B6239DEE}</a:tableStyleId>
              </a:tblPr>
              <a:tblGrid>
                <a:gridCol w="3806132">
                  <a:extLst>
                    <a:ext uri="{9D8B030D-6E8A-4147-A177-3AD203B41FA5}">
                      <a16:colId xmlns:a16="http://schemas.microsoft.com/office/drawing/2014/main" val="20000"/>
                    </a:ext>
                  </a:extLst>
                </a:gridCol>
                <a:gridCol w="4876800">
                  <a:extLst>
                    <a:ext uri="{9D8B030D-6E8A-4147-A177-3AD203B41FA5}">
                      <a16:colId xmlns:a16="http://schemas.microsoft.com/office/drawing/2014/main" val="20001"/>
                    </a:ext>
                  </a:extLst>
                </a:gridCol>
              </a:tblGrid>
              <a:tr h="378556">
                <a:tc>
                  <a:txBody>
                    <a:bodyPr/>
                    <a:lstStyle/>
                    <a:p>
                      <a:pPr marL="0" lvl="0" indent="0" algn="ctr" rtl="0">
                        <a:spcBef>
                          <a:spcPts val="0"/>
                        </a:spcBef>
                        <a:spcAft>
                          <a:spcPts val="0"/>
                        </a:spcAft>
                        <a:buNone/>
                      </a:pPr>
                      <a:r>
                        <a:rPr lang="ru-RU" sz="1050" b="1" dirty="0">
                          <a:latin typeface="Oswald"/>
                          <a:ea typeface="Oswald"/>
                          <a:cs typeface="Oswald"/>
                          <a:sym typeface="Oswald"/>
                        </a:rPr>
                        <a:t>Категория получателей </a:t>
                      </a:r>
                      <a:r>
                        <a:rPr lang="ru-RU" sz="1050" b="1" dirty="0" smtClean="0">
                          <a:latin typeface="Oswald"/>
                          <a:ea typeface="Oswald"/>
                          <a:cs typeface="Oswald"/>
                          <a:sym typeface="Oswald"/>
                        </a:rPr>
                        <a:t/>
                      </a:r>
                      <a:br>
                        <a:rPr lang="ru-RU" sz="1050" b="1" dirty="0" smtClean="0">
                          <a:latin typeface="Oswald"/>
                          <a:ea typeface="Oswald"/>
                          <a:cs typeface="Oswald"/>
                          <a:sym typeface="Oswald"/>
                        </a:rPr>
                      </a:br>
                      <a:r>
                        <a:rPr lang="ru-RU" sz="1050" b="1" dirty="0" smtClean="0">
                          <a:latin typeface="Oswald"/>
                          <a:ea typeface="Oswald"/>
                          <a:cs typeface="Oswald"/>
                          <a:sym typeface="Oswald"/>
                        </a:rPr>
                        <a:t>(</a:t>
                      </a:r>
                      <a:r>
                        <a:rPr lang="ru-RU" sz="1050" b="1" dirty="0">
                          <a:latin typeface="Oswald"/>
                          <a:ea typeface="Oswald"/>
                          <a:cs typeface="Oswald"/>
                          <a:sym typeface="Oswald"/>
                        </a:rPr>
                        <a:t>в соответствии с НПА Свердловской области)</a:t>
                      </a:r>
                      <a:endParaRPr sz="1050" b="1" dirty="0">
                        <a:latin typeface="Oswald"/>
                        <a:ea typeface="Oswald"/>
                        <a:cs typeface="Oswald"/>
                        <a:sym typeface="Oswald"/>
                      </a:endParaRPr>
                    </a:p>
                  </a:txBody>
                  <a:tcPr marL="91425" marR="91425" marT="91425" marB="91425"/>
                </a:tc>
                <a:tc>
                  <a:txBody>
                    <a:bodyPr/>
                    <a:lstStyle/>
                    <a:p>
                      <a:pPr marL="0" lvl="0" indent="0" algn="ctr" rtl="0">
                        <a:spcBef>
                          <a:spcPts val="0"/>
                        </a:spcBef>
                        <a:spcAft>
                          <a:spcPts val="0"/>
                        </a:spcAft>
                        <a:buNone/>
                      </a:pPr>
                      <a:r>
                        <a:rPr lang="ru" sz="1050" b="1" dirty="0">
                          <a:latin typeface="Oswald"/>
                          <a:ea typeface="Oswald"/>
                          <a:cs typeface="Oswald"/>
                          <a:sym typeface="Oswald"/>
                        </a:rPr>
                        <a:t>Порядок получения</a:t>
                      </a:r>
                      <a:endParaRPr sz="1050" b="1" dirty="0">
                        <a:latin typeface="Oswald"/>
                        <a:ea typeface="Oswald"/>
                        <a:cs typeface="Oswald"/>
                        <a:sym typeface="Oswald"/>
                      </a:endParaRPr>
                    </a:p>
                  </a:txBody>
                  <a:tcPr marL="91425" marR="91425" marT="91425" marB="91425"/>
                </a:tc>
                <a:extLst>
                  <a:ext uri="{0D108BD9-81ED-4DB2-BD59-A6C34878D82A}">
                    <a16:rowId xmlns:a16="http://schemas.microsoft.com/office/drawing/2014/main" val="10000"/>
                  </a:ext>
                </a:extLst>
              </a:tr>
              <a:tr h="2799163">
                <a:tc>
                  <a:txBody>
                    <a:bodyPr/>
                    <a:lstStyle/>
                    <a:p>
                      <a:pPr marL="179999" marR="0" lvl="0" indent="-149899" algn="l" defTabSz="342900" rtl="0" eaLnBrk="1" fontAlgn="auto" latinLnBrk="0" hangingPunct="1">
                        <a:lnSpc>
                          <a:spcPct val="100000"/>
                        </a:lnSpc>
                        <a:spcBef>
                          <a:spcPts val="0"/>
                        </a:spcBef>
                        <a:spcAft>
                          <a:spcPts val="0"/>
                        </a:spcAft>
                        <a:buClrTx/>
                        <a:buSzPts val="1000"/>
                        <a:buFont typeface="Oswald"/>
                        <a:buChar char="●"/>
                        <a:tabLst/>
                        <a:defRPr/>
                      </a:pPr>
                      <a:r>
                        <a:rPr lang="ru-RU" sz="800" dirty="0" smtClean="0">
                          <a:solidFill>
                            <a:schemeClr val="tx1"/>
                          </a:solidFill>
                          <a:latin typeface="Oswald"/>
                          <a:ea typeface="Oswald"/>
                          <a:cs typeface="Oswald"/>
                          <a:sym typeface="Oswald"/>
                        </a:rPr>
                        <a:t>Роди</a:t>
                      </a:r>
                      <a:r>
                        <a:rPr lang="ru-RU" sz="800" kern="1200" dirty="0" smtClean="0">
                          <a:solidFill>
                            <a:schemeClr val="tx1"/>
                          </a:solidFill>
                          <a:latin typeface="Oswald"/>
                          <a:ea typeface="Oswald"/>
                          <a:cs typeface="Oswald"/>
                          <a:sym typeface="Oswald"/>
                        </a:rPr>
                        <a:t>тель (законный </a:t>
                      </a:r>
                      <a:r>
                        <a:rPr lang="ru-RU" sz="800" dirty="0" smtClean="0">
                          <a:solidFill>
                            <a:schemeClr val="tx1"/>
                          </a:solidFill>
                          <a:latin typeface="Oswald"/>
                          <a:ea typeface="Oswald"/>
                          <a:cs typeface="Oswald"/>
                          <a:sym typeface="Oswald"/>
                        </a:rPr>
                        <a:t>представитель) </a:t>
                      </a:r>
                      <a:r>
                        <a:rPr lang="ru-RU" sz="800" kern="1200" dirty="0" smtClean="0">
                          <a:solidFill>
                            <a:schemeClr val="tx1"/>
                          </a:solidFill>
                          <a:latin typeface="Oswald"/>
                          <a:ea typeface="Oswald"/>
                          <a:cs typeface="Oswald"/>
                          <a:sym typeface="Oswald"/>
                        </a:rPr>
                        <a:t>ребенка-инвалида</a:t>
                      </a:r>
                      <a:endParaRPr lang="ru-RU" sz="800" kern="1200" dirty="0">
                        <a:solidFill>
                          <a:schemeClr val="tx1"/>
                        </a:solidFill>
                        <a:latin typeface="Oswald"/>
                        <a:ea typeface="Oswald"/>
                        <a:cs typeface="Oswald"/>
                        <a:sym typeface="Oswald"/>
                      </a:endParaRPr>
                    </a:p>
                    <a:p>
                      <a:pPr marL="179999" marR="0" lvl="0" indent="-149899" algn="l" defTabSz="342900" rtl="0" eaLnBrk="1" fontAlgn="auto" latinLnBrk="0" hangingPunct="1">
                        <a:lnSpc>
                          <a:spcPct val="100000"/>
                        </a:lnSpc>
                        <a:spcBef>
                          <a:spcPts val="0"/>
                        </a:spcBef>
                        <a:spcAft>
                          <a:spcPts val="0"/>
                        </a:spcAft>
                        <a:buClrTx/>
                        <a:buSzPts val="1000"/>
                        <a:buFont typeface="Oswald"/>
                        <a:buChar char="●"/>
                        <a:tabLst/>
                        <a:defRPr/>
                      </a:pPr>
                      <a:r>
                        <a:rPr lang="ru-RU" sz="800" dirty="0">
                          <a:solidFill>
                            <a:schemeClr val="tx1"/>
                          </a:solidFill>
                          <a:latin typeface="Oswald"/>
                          <a:ea typeface="Oswald"/>
                          <a:cs typeface="Oswald"/>
                          <a:sym typeface="Oswald"/>
                        </a:rPr>
                        <a:t>Роди</a:t>
                      </a:r>
                      <a:r>
                        <a:rPr lang="ru-RU" sz="800" kern="1200" dirty="0">
                          <a:solidFill>
                            <a:schemeClr val="tx1"/>
                          </a:solidFill>
                          <a:latin typeface="Oswald"/>
                          <a:ea typeface="Oswald"/>
                          <a:cs typeface="Oswald"/>
                          <a:sym typeface="Oswald"/>
                        </a:rPr>
                        <a:t>тель (законный </a:t>
                      </a:r>
                      <a:r>
                        <a:rPr lang="ru-RU" sz="800" dirty="0">
                          <a:solidFill>
                            <a:schemeClr val="tx1"/>
                          </a:solidFill>
                          <a:latin typeface="Oswald"/>
                          <a:ea typeface="Oswald"/>
                          <a:cs typeface="Oswald"/>
                          <a:sym typeface="Oswald"/>
                        </a:rPr>
                        <a:t>представитель) ребенка с ограниченными возможностями здоровья</a:t>
                      </a:r>
                    </a:p>
                    <a:p>
                      <a:pPr marL="179999" marR="0" lvl="0" indent="-149899" algn="l" defTabSz="342900" rtl="0" eaLnBrk="1" fontAlgn="auto" latinLnBrk="0" hangingPunct="1">
                        <a:lnSpc>
                          <a:spcPct val="100000"/>
                        </a:lnSpc>
                        <a:spcBef>
                          <a:spcPts val="0"/>
                        </a:spcBef>
                        <a:spcAft>
                          <a:spcPts val="0"/>
                        </a:spcAft>
                        <a:buClrTx/>
                        <a:buSzPts val="1000"/>
                        <a:buFont typeface="Oswald"/>
                        <a:buChar char="●"/>
                        <a:tabLst/>
                        <a:defRPr/>
                      </a:pPr>
                      <a:endParaRPr lang="ru-RU" sz="800" dirty="0">
                        <a:solidFill>
                          <a:schemeClr val="tx1"/>
                        </a:solidFill>
                        <a:latin typeface="Oswald"/>
                        <a:ea typeface="Oswald"/>
                        <a:cs typeface="Oswald"/>
                        <a:sym typeface="Oswald"/>
                      </a:endParaRPr>
                    </a:p>
                    <a:p>
                      <a:pPr marL="30100" marR="0" lvl="0" indent="0" algn="l" defTabSz="342900" rtl="0" eaLnBrk="1" fontAlgn="auto" latinLnBrk="0" hangingPunct="1">
                        <a:lnSpc>
                          <a:spcPct val="100000"/>
                        </a:lnSpc>
                        <a:spcBef>
                          <a:spcPts val="0"/>
                        </a:spcBef>
                        <a:spcAft>
                          <a:spcPts val="0"/>
                        </a:spcAft>
                        <a:buClrTx/>
                        <a:buSzPts val="1000"/>
                        <a:buFont typeface="Oswald"/>
                        <a:buNone/>
                        <a:tabLst/>
                        <a:defRPr/>
                      </a:pPr>
                      <a:endParaRPr lang="ru-RU" sz="800" dirty="0">
                        <a:solidFill>
                          <a:schemeClr val="tx1"/>
                        </a:solidFill>
                        <a:latin typeface="Oswald"/>
                        <a:ea typeface="Oswald"/>
                        <a:cs typeface="Oswald"/>
                        <a:sym typeface="Oswald"/>
                      </a:endParaRPr>
                    </a:p>
                    <a:p>
                      <a:pPr marL="179999" marR="0" lvl="0" indent="-149899" algn="l" defTabSz="342900" rtl="0" eaLnBrk="1" fontAlgn="auto" latinLnBrk="0" hangingPunct="1">
                        <a:lnSpc>
                          <a:spcPct val="100000"/>
                        </a:lnSpc>
                        <a:spcBef>
                          <a:spcPts val="0"/>
                        </a:spcBef>
                        <a:spcAft>
                          <a:spcPts val="0"/>
                        </a:spcAft>
                        <a:buClrTx/>
                        <a:buSzPts val="1000"/>
                        <a:buFont typeface="Oswald"/>
                        <a:buChar char="●"/>
                        <a:tabLst/>
                        <a:defRPr/>
                      </a:pPr>
                      <a:endParaRPr lang="ru-RU" sz="800" dirty="0">
                        <a:solidFill>
                          <a:schemeClr val="tx1"/>
                        </a:solidFill>
                        <a:latin typeface="Oswald"/>
                        <a:ea typeface="Oswald"/>
                        <a:cs typeface="Oswald"/>
                        <a:sym typeface="Oswald"/>
                      </a:endParaRPr>
                    </a:p>
                    <a:p>
                      <a:pPr marL="179999" marR="0" lvl="0" indent="-149899" algn="l" defTabSz="342900" rtl="0" eaLnBrk="1" fontAlgn="auto" latinLnBrk="0" hangingPunct="1">
                        <a:lnSpc>
                          <a:spcPct val="100000"/>
                        </a:lnSpc>
                        <a:spcBef>
                          <a:spcPts val="0"/>
                        </a:spcBef>
                        <a:spcAft>
                          <a:spcPts val="0"/>
                        </a:spcAft>
                        <a:buClrTx/>
                        <a:buSzPts val="1000"/>
                        <a:buFont typeface="Oswald"/>
                        <a:buChar char="●"/>
                        <a:tabLst/>
                        <a:defRPr/>
                      </a:pPr>
                      <a:endParaRPr lang="ru-RU" sz="800" dirty="0">
                        <a:solidFill>
                          <a:schemeClr val="tx1"/>
                        </a:solidFill>
                        <a:latin typeface="Oswald"/>
                        <a:ea typeface="Oswald"/>
                        <a:cs typeface="Oswald"/>
                        <a:sym typeface="Oswald"/>
                      </a:endParaRPr>
                    </a:p>
                    <a:p>
                      <a:pPr marL="30100" marR="0" lvl="0" indent="0" algn="l" defTabSz="342900" rtl="0" eaLnBrk="1" fontAlgn="auto" latinLnBrk="0" hangingPunct="1">
                        <a:lnSpc>
                          <a:spcPct val="100000"/>
                        </a:lnSpc>
                        <a:spcBef>
                          <a:spcPts val="0"/>
                        </a:spcBef>
                        <a:spcAft>
                          <a:spcPts val="0"/>
                        </a:spcAft>
                        <a:buClrTx/>
                        <a:buSzPts val="1000"/>
                        <a:buFont typeface="Oswald"/>
                        <a:buNone/>
                        <a:tabLst/>
                        <a:defRPr/>
                      </a:pPr>
                      <a:endParaRPr lang="ru-RU" sz="800" dirty="0">
                        <a:solidFill>
                          <a:schemeClr val="tx1"/>
                        </a:solidFill>
                        <a:latin typeface="Oswald"/>
                        <a:ea typeface="Oswald"/>
                        <a:cs typeface="Oswald"/>
                        <a:sym typeface="Oswald"/>
                      </a:endParaRPr>
                    </a:p>
                    <a:p>
                      <a:pPr marL="179999" marR="0" lvl="0" indent="-149899" algn="l" defTabSz="342900" rtl="0" eaLnBrk="1" fontAlgn="auto" latinLnBrk="0" hangingPunct="1">
                        <a:lnSpc>
                          <a:spcPct val="100000"/>
                        </a:lnSpc>
                        <a:spcBef>
                          <a:spcPts val="0"/>
                        </a:spcBef>
                        <a:spcAft>
                          <a:spcPts val="0"/>
                        </a:spcAft>
                        <a:buClrTx/>
                        <a:buSzPts val="1000"/>
                        <a:buFont typeface="Oswald"/>
                        <a:buChar char="●"/>
                        <a:tabLst/>
                        <a:defRPr/>
                      </a:pPr>
                      <a:endParaRPr lang="ru-RU" sz="800" dirty="0" smtClean="0">
                        <a:solidFill>
                          <a:schemeClr val="tx1"/>
                        </a:solidFill>
                        <a:latin typeface="Oswald"/>
                        <a:ea typeface="Oswald"/>
                        <a:cs typeface="Oswald"/>
                        <a:sym typeface="Oswald"/>
                      </a:endParaRPr>
                    </a:p>
                    <a:p>
                      <a:pPr marL="179999" marR="0" lvl="0" indent="-149899" algn="l" defTabSz="342900" rtl="0" eaLnBrk="1" fontAlgn="auto" latinLnBrk="0" hangingPunct="1">
                        <a:lnSpc>
                          <a:spcPct val="100000"/>
                        </a:lnSpc>
                        <a:spcBef>
                          <a:spcPts val="0"/>
                        </a:spcBef>
                        <a:spcAft>
                          <a:spcPts val="0"/>
                        </a:spcAft>
                        <a:buClrTx/>
                        <a:buSzPts val="1000"/>
                        <a:buFont typeface="Oswald"/>
                        <a:buChar char="●"/>
                        <a:tabLst/>
                        <a:defRPr/>
                      </a:pPr>
                      <a:r>
                        <a:rPr lang="ru-RU" sz="800" dirty="0" smtClean="0">
                          <a:solidFill>
                            <a:schemeClr val="tx1"/>
                          </a:solidFill>
                          <a:latin typeface="Oswald"/>
                          <a:ea typeface="Oswald"/>
                          <a:cs typeface="Oswald"/>
                          <a:sym typeface="Oswald"/>
                        </a:rPr>
                        <a:t>Опекунская </a:t>
                      </a:r>
                      <a:r>
                        <a:rPr lang="ru-RU" sz="800" dirty="0">
                          <a:solidFill>
                            <a:schemeClr val="tx1"/>
                          </a:solidFill>
                          <a:latin typeface="Oswald"/>
                          <a:ea typeface="Oswald"/>
                          <a:cs typeface="Oswald"/>
                          <a:sym typeface="Oswald"/>
                        </a:rPr>
                        <a:t>семья, имеющая в своем составе детей-сирот, у которых умерли оба или единственный родитель; детей, оставшихся без попечения единственного или обоих родителей </a:t>
                      </a:r>
                    </a:p>
                    <a:p>
                      <a:pPr marL="30100" marR="0" lvl="0" indent="0" algn="l" defTabSz="342900" rtl="0" eaLnBrk="1" fontAlgn="auto" latinLnBrk="0" hangingPunct="1">
                        <a:lnSpc>
                          <a:spcPct val="100000"/>
                        </a:lnSpc>
                        <a:spcBef>
                          <a:spcPts val="0"/>
                        </a:spcBef>
                        <a:spcAft>
                          <a:spcPts val="0"/>
                        </a:spcAft>
                        <a:buClrTx/>
                        <a:buSzPts val="1000"/>
                        <a:buFont typeface="Oswald"/>
                        <a:buNone/>
                        <a:tabLst/>
                        <a:defRPr/>
                      </a:pPr>
                      <a:endParaRPr lang="ru-RU" sz="800" dirty="0">
                        <a:solidFill>
                          <a:schemeClr val="tx1"/>
                        </a:solidFill>
                        <a:latin typeface="Oswald"/>
                        <a:ea typeface="Oswald"/>
                        <a:cs typeface="Oswald"/>
                        <a:sym typeface="Oswald"/>
                      </a:endParaRPr>
                    </a:p>
                    <a:p>
                      <a:pPr marL="179999" marR="0" lvl="0" indent="-149899" algn="l" defTabSz="342900" rtl="0" eaLnBrk="1" fontAlgn="auto" latinLnBrk="0" hangingPunct="1">
                        <a:lnSpc>
                          <a:spcPct val="100000"/>
                        </a:lnSpc>
                        <a:spcBef>
                          <a:spcPts val="0"/>
                        </a:spcBef>
                        <a:spcAft>
                          <a:spcPts val="0"/>
                        </a:spcAft>
                        <a:buClrTx/>
                        <a:buSzPts val="1000"/>
                        <a:buFont typeface="Oswald"/>
                        <a:buChar char="●"/>
                        <a:tabLst/>
                        <a:defRPr/>
                      </a:pPr>
                      <a:r>
                        <a:rPr lang="ru-RU" sz="800" dirty="0" smtClean="0">
                          <a:solidFill>
                            <a:schemeClr val="tx1"/>
                          </a:solidFill>
                          <a:latin typeface="Oswald"/>
                          <a:ea typeface="Oswald"/>
                          <a:cs typeface="Oswald"/>
                          <a:sym typeface="Oswald"/>
                        </a:rPr>
                        <a:t>Родитель (законный представитель) ребенка с туберкулезной интоксикацией</a:t>
                      </a:r>
                    </a:p>
                    <a:p>
                      <a:pPr marL="179999" marR="0" lvl="0" indent="-149899" algn="l" defTabSz="342900" rtl="0" eaLnBrk="1" fontAlgn="auto" latinLnBrk="0" hangingPunct="1">
                        <a:lnSpc>
                          <a:spcPct val="100000"/>
                        </a:lnSpc>
                        <a:spcBef>
                          <a:spcPts val="0"/>
                        </a:spcBef>
                        <a:spcAft>
                          <a:spcPts val="0"/>
                        </a:spcAft>
                        <a:buClrTx/>
                        <a:buSzPts val="1000"/>
                        <a:buFont typeface="Oswald"/>
                        <a:buChar char="●"/>
                        <a:tabLst/>
                        <a:defRPr/>
                      </a:pPr>
                      <a:endParaRPr lang="ru-RU" sz="800" dirty="0" smtClean="0">
                        <a:solidFill>
                          <a:schemeClr val="tx1"/>
                        </a:solidFill>
                        <a:latin typeface="Oswald"/>
                        <a:ea typeface="Oswald"/>
                        <a:cs typeface="Oswald"/>
                        <a:sym typeface="Oswald"/>
                      </a:endParaRPr>
                    </a:p>
                    <a:p>
                      <a:pPr marL="179999" marR="0" lvl="0" indent="-149899" algn="l" defTabSz="342900" rtl="0" eaLnBrk="1" fontAlgn="auto" latinLnBrk="0" hangingPunct="1">
                        <a:lnSpc>
                          <a:spcPct val="100000"/>
                        </a:lnSpc>
                        <a:spcBef>
                          <a:spcPts val="0"/>
                        </a:spcBef>
                        <a:spcAft>
                          <a:spcPts val="0"/>
                        </a:spcAft>
                        <a:buClrTx/>
                        <a:buSzPts val="1000"/>
                        <a:buFont typeface="Oswald"/>
                        <a:buChar char="●"/>
                        <a:tabLst/>
                        <a:defRPr/>
                      </a:pPr>
                      <a:endParaRPr lang="ru-RU" sz="800" dirty="0" smtClean="0">
                        <a:solidFill>
                          <a:schemeClr val="tx1"/>
                        </a:solidFill>
                        <a:latin typeface="Oswald"/>
                        <a:ea typeface="Oswald"/>
                        <a:cs typeface="Oswald"/>
                        <a:sym typeface="Oswald"/>
                      </a:endParaRPr>
                    </a:p>
                    <a:p>
                      <a:pPr marL="179999" marR="0" lvl="0" indent="-149899" algn="l" defTabSz="342900" rtl="0" eaLnBrk="1" fontAlgn="auto" latinLnBrk="0" hangingPunct="1">
                        <a:lnSpc>
                          <a:spcPct val="100000"/>
                        </a:lnSpc>
                        <a:spcBef>
                          <a:spcPts val="0"/>
                        </a:spcBef>
                        <a:spcAft>
                          <a:spcPts val="0"/>
                        </a:spcAft>
                        <a:buClrTx/>
                        <a:buSzPts val="1000"/>
                        <a:buFont typeface="Oswald"/>
                        <a:buChar char="●"/>
                        <a:tabLst/>
                        <a:defRPr/>
                      </a:pPr>
                      <a:endParaRPr lang="ru-RU" sz="800" dirty="0">
                        <a:solidFill>
                          <a:schemeClr val="tx1"/>
                        </a:solidFill>
                        <a:latin typeface="Oswald"/>
                        <a:ea typeface="Oswald"/>
                        <a:cs typeface="Oswald"/>
                        <a:sym typeface="Oswald"/>
                      </a:endParaRPr>
                    </a:p>
                    <a:p>
                      <a:pPr marL="179999" marR="0" lvl="0" indent="-149899" algn="l" defTabSz="342900" rtl="0" eaLnBrk="1" fontAlgn="auto" latinLnBrk="0" hangingPunct="1">
                        <a:lnSpc>
                          <a:spcPct val="100000"/>
                        </a:lnSpc>
                        <a:spcBef>
                          <a:spcPts val="0"/>
                        </a:spcBef>
                        <a:spcAft>
                          <a:spcPts val="0"/>
                        </a:spcAft>
                        <a:buClrTx/>
                        <a:buSzPts val="1000"/>
                        <a:buFont typeface="Oswald"/>
                        <a:buChar char="●"/>
                        <a:tabLst/>
                        <a:defRPr/>
                      </a:pPr>
                      <a:r>
                        <a:rPr lang="ru-RU" sz="800" dirty="0">
                          <a:solidFill>
                            <a:schemeClr val="tx1"/>
                          </a:solidFill>
                          <a:latin typeface="Oswald"/>
                          <a:ea typeface="Oswald"/>
                          <a:cs typeface="Oswald"/>
                          <a:sym typeface="Oswald"/>
                        </a:rPr>
                        <a:t>Родители (законные представители) детей </a:t>
                      </a:r>
                      <a:r>
                        <a:rPr lang="ru-RU" sz="800" kern="1200" dirty="0">
                          <a:solidFill>
                            <a:schemeClr val="tx1"/>
                          </a:solidFill>
                          <a:latin typeface="Oswald"/>
                          <a:ea typeface="Oswald"/>
                          <a:cs typeface="Oswald"/>
                          <a:sym typeface="Oswald"/>
                        </a:rPr>
                        <a:t>из многодетных семей</a:t>
                      </a:r>
                    </a:p>
                    <a:p>
                      <a:pPr marL="179999" marR="0" lvl="0" indent="-149899" algn="l" defTabSz="342900" rtl="0" eaLnBrk="1" fontAlgn="auto" latinLnBrk="0" hangingPunct="1">
                        <a:lnSpc>
                          <a:spcPct val="100000"/>
                        </a:lnSpc>
                        <a:spcBef>
                          <a:spcPts val="0"/>
                        </a:spcBef>
                        <a:spcAft>
                          <a:spcPts val="0"/>
                        </a:spcAft>
                        <a:buClrTx/>
                        <a:buSzPts val="1000"/>
                        <a:buFont typeface="Oswald"/>
                        <a:buChar char="●"/>
                        <a:tabLst/>
                        <a:defRPr/>
                      </a:pPr>
                      <a:r>
                        <a:rPr lang="ru-RU" sz="800" kern="1200" dirty="0" smtClean="0">
                          <a:solidFill>
                            <a:schemeClr val="tx1"/>
                          </a:solidFill>
                          <a:latin typeface="Oswald"/>
                          <a:ea typeface="Oswald"/>
                          <a:cs typeface="Oswald"/>
                        </a:rPr>
                        <a:t>Родители (законные представители) детей из семей, имеющих среднедушевой доход ниже величины прожиточного минимума, установленного в Свердловской области</a:t>
                      </a:r>
                      <a:endParaRPr lang="ru-RU" sz="800" kern="1200" dirty="0" smtClean="0">
                        <a:solidFill>
                          <a:schemeClr val="tx1"/>
                        </a:solidFill>
                        <a:latin typeface="Oswald"/>
                        <a:ea typeface="Oswald"/>
                        <a:cs typeface="Oswald"/>
                        <a:sym typeface="Oswald"/>
                      </a:endParaRPr>
                    </a:p>
                    <a:p>
                      <a:pPr marL="179999" marR="0" lvl="0" indent="-149899" algn="l" defTabSz="342900" rtl="0" eaLnBrk="1" fontAlgn="auto" latinLnBrk="0" hangingPunct="1">
                        <a:lnSpc>
                          <a:spcPct val="100000"/>
                        </a:lnSpc>
                        <a:spcBef>
                          <a:spcPts val="0"/>
                        </a:spcBef>
                        <a:spcAft>
                          <a:spcPts val="0"/>
                        </a:spcAft>
                        <a:buClrTx/>
                        <a:buSzPts val="1000"/>
                        <a:buFont typeface="Oswald"/>
                        <a:buChar char="●"/>
                        <a:tabLst/>
                        <a:defRPr/>
                      </a:pPr>
                      <a:endParaRPr lang="ru-RU" sz="800" dirty="0">
                        <a:solidFill>
                          <a:schemeClr val="tx1"/>
                        </a:solidFill>
                        <a:latin typeface="Oswald"/>
                        <a:ea typeface="Oswald"/>
                        <a:cs typeface="Oswald"/>
                        <a:sym typeface="Oswald"/>
                      </a:endParaRPr>
                    </a:p>
                    <a:p>
                      <a:pPr marL="179999" marR="0" lvl="0" indent="-149899" algn="l" defTabSz="342900" rtl="0" eaLnBrk="1" fontAlgn="auto" latinLnBrk="0" hangingPunct="1">
                        <a:lnSpc>
                          <a:spcPct val="100000"/>
                        </a:lnSpc>
                        <a:spcBef>
                          <a:spcPts val="0"/>
                        </a:spcBef>
                        <a:spcAft>
                          <a:spcPts val="0"/>
                        </a:spcAft>
                        <a:buClrTx/>
                        <a:buSzPts val="1000"/>
                        <a:buFont typeface="Oswald"/>
                        <a:buChar char="●"/>
                        <a:tabLst/>
                        <a:defRPr/>
                      </a:pPr>
                      <a:r>
                        <a:rPr lang="ru-RU" sz="800" dirty="0" smtClean="0">
                          <a:solidFill>
                            <a:schemeClr val="tx1"/>
                          </a:solidFill>
                          <a:latin typeface="Oswald"/>
                          <a:ea typeface="Oswald"/>
                          <a:cs typeface="Oswald"/>
                          <a:sym typeface="Oswald"/>
                        </a:rPr>
                        <a:t>Родители (законные представители) из семей граждан, призванных на военную службу по мобилизации, в т. ч. на добровольной основе, а также мобилизованных граждан, проходящих военную службу по контракту и принимающих участие в специальной военной операции</a:t>
                      </a:r>
                    </a:p>
                    <a:p>
                      <a:pPr marL="30100" marR="0" lvl="0" indent="0" algn="l" defTabSz="342900" rtl="0" eaLnBrk="1" fontAlgn="auto" latinLnBrk="0" hangingPunct="1">
                        <a:lnSpc>
                          <a:spcPct val="100000"/>
                        </a:lnSpc>
                        <a:spcBef>
                          <a:spcPts val="0"/>
                        </a:spcBef>
                        <a:spcAft>
                          <a:spcPts val="0"/>
                        </a:spcAft>
                        <a:buClrTx/>
                        <a:buSzPts val="1000"/>
                        <a:buFont typeface="Oswald"/>
                        <a:buNone/>
                        <a:tabLst/>
                        <a:defRPr/>
                      </a:pPr>
                      <a:endParaRPr lang="ru-RU" sz="800" dirty="0">
                        <a:solidFill>
                          <a:schemeClr val="tx1"/>
                        </a:solidFill>
                        <a:latin typeface="Oswald"/>
                        <a:ea typeface="Oswald"/>
                        <a:cs typeface="Oswald"/>
                        <a:sym typeface="Oswald"/>
                      </a:endParaRPr>
                    </a:p>
                  </a:txBody>
                  <a:tcPr marL="91425" marR="91425" marT="91425" marB="91425"/>
                </a:tc>
                <a:tc>
                  <a:txBody>
                    <a:bodyPr/>
                    <a:lstStyle/>
                    <a:p>
                      <a:pPr marL="179999" lvl="0" indent="-149225" algn="l" rtl="0">
                        <a:spcBef>
                          <a:spcPts val="0"/>
                        </a:spcBef>
                        <a:spcAft>
                          <a:spcPts val="0"/>
                        </a:spcAft>
                        <a:buSzPts val="1000"/>
                        <a:buFont typeface="Oswald"/>
                        <a:buChar char="●"/>
                      </a:pPr>
                      <a:r>
                        <a:rPr lang="ru-RU" sz="800" dirty="0">
                          <a:latin typeface="Oswald"/>
                          <a:ea typeface="Oswald"/>
                          <a:cs typeface="Oswald"/>
                          <a:sym typeface="Oswald"/>
                        </a:rPr>
                        <a:t>Подача заявления руководителю образовательной организации (для всех категорий)</a:t>
                      </a:r>
                    </a:p>
                    <a:p>
                      <a:pPr marL="179999" lvl="0" indent="-149225" algn="l" rtl="0">
                        <a:spcBef>
                          <a:spcPts val="0"/>
                        </a:spcBef>
                        <a:spcAft>
                          <a:spcPts val="0"/>
                        </a:spcAft>
                        <a:buSzPts val="1000"/>
                        <a:buFont typeface="Oswald"/>
                        <a:buChar char="●"/>
                      </a:pPr>
                      <a:r>
                        <a:rPr lang="ru-RU" sz="800" dirty="0">
                          <a:latin typeface="Oswald"/>
                          <a:ea typeface="Oswald"/>
                          <a:cs typeface="Oswald"/>
                          <a:sym typeface="Oswald"/>
                        </a:rPr>
                        <a:t>Копия паспорта или иного документа, удостоверяющего личность заявителя</a:t>
                      </a:r>
                    </a:p>
                    <a:p>
                      <a:pPr marL="179999" lvl="0" indent="-149225" algn="l" rtl="0">
                        <a:spcBef>
                          <a:spcPts val="0"/>
                        </a:spcBef>
                        <a:spcAft>
                          <a:spcPts val="0"/>
                        </a:spcAft>
                        <a:buSzPts val="1000"/>
                        <a:buFont typeface="Oswald"/>
                        <a:buChar char="●"/>
                      </a:pPr>
                      <a:r>
                        <a:rPr lang="ru-RU" sz="800" dirty="0">
                          <a:latin typeface="Oswald"/>
                          <a:ea typeface="Oswald"/>
                          <a:cs typeface="Oswald"/>
                          <a:sym typeface="Oswald"/>
                        </a:rPr>
                        <a:t>Копия свидетельства о рождении ребенка заявителя, в отношении которого назначается денежная компенсация</a:t>
                      </a:r>
                    </a:p>
                    <a:p>
                      <a:pPr marL="179999" lvl="0" indent="-149225" algn="l" rtl="0">
                        <a:spcBef>
                          <a:spcPts val="0"/>
                        </a:spcBef>
                        <a:spcAft>
                          <a:spcPts val="0"/>
                        </a:spcAft>
                        <a:buSzPts val="1000"/>
                        <a:buFont typeface="Oswald"/>
                        <a:buChar char="●"/>
                      </a:pPr>
                      <a:r>
                        <a:rPr lang="ru-RU" sz="800" dirty="0">
                          <a:latin typeface="Oswald"/>
                          <a:ea typeface="Oswald"/>
                          <a:cs typeface="Oswald"/>
                          <a:sym typeface="Oswald"/>
                        </a:rPr>
                        <a:t>Справка федерального государственного учреждения медико-социальной экспертизы об установлении инвалидности</a:t>
                      </a:r>
                    </a:p>
                    <a:p>
                      <a:pPr marL="179999" lvl="0" indent="-149225" algn="l" rtl="0">
                        <a:spcBef>
                          <a:spcPts val="0"/>
                        </a:spcBef>
                        <a:spcAft>
                          <a:spcPts val="0"/>
                        </a:spcAft>
                        <a:buSzPts val="1000"/>
                        <a:buFont typeface="Oswald"/>
                        <a:buChar char="●"/>
                      </a:pPr>
                      <a:r>
                        <a:rPr lang="ru-RU" sz="800" dirty="0">
                          <a:latin typeface="Oswald"/>
                          <a:ea typeface="Oswald"/>
                          <a:cs typeface="Oswald"/>
                          <a:sym typeface="Oswald"/>
                        </a:rPr>
                        <a:t>Заявление о согласии на обработку персональных данных заявителя и обучающихся с ОВЗ в соответствии с законодательством РФ</a:t>
                      </a:r>
                    </a:p>
                    <a:p>
                      <a:pPr marL="30774" lvl="0" indent="0" algn="l" rtl="0">
                        <a:spcBef>
                          <a:spcPts val="0"/>
                        </a:spcBef>
                        <a:spcAft>
                          <a:spcPts val="0"/>
                        </a:spcAft>
                        <a:buSzPts val="1000"/>
                        <a:buFont typeface="Oswald"/>
                        <a:buNone/>
                      </a:pPr>
                      <a:endParaRPr lang="ru-RU" sz="800" dirty="0">
                        <a:latin typeface="Oswald"/>
                        <a:ea typeface="Oswald"/>
                        <a:cs typeface="Oswald"/>
                        <a:sym typeface="Oswald"/>
                      </a:endParaRPr>
                    </a:p>
                    <a:p>
                      <a:pPr marL="179999" lvl="0" indent="-149225" algn="l" rtl="0">
                        <a:spcBef>
                          <a:spcPts val="0"/>
                        </a:spcBef>
                        <a:spcAft>
                          <a:spcPts val="0"/>
                        </a:spcAft>
                        <a:buSzPts val="1000"/>
                        <a:buFont typeface="Oswald"/>
                        <a:buChar char="●"/>
                      </a:pPr>
                      <a:r>
                        <a:rPr lang="ru-RU" sz="800" dirty="0">
                          <a:latin typeface="Oswald"/>
                          <a:ea typeface="Oswald"/>
                          <a:cs typeface="Oswald"/>
                          <a:sym typeface="Oswald"/>
                        </a:rPr>
                        <a:t>Свидетельство о смерти обоих родителей или единственного родителя</a:t>
                      </a:r>
                    </a:p>
                    <a:p>
                      <a:pPr marL="179999" lvl="0" indent="-149225" algn="l" rtl="0">
                        <a:spcBef>
                          <a:spcPts val="0"/>
                        </a:spcBef>
                        <a:spcAft>
                          <a:spcPts val="0"/>
                        </a:spcAft>
                        <a:buSzPts val="1000"/>
                        <a:buFont typeface="Oswald"/>
                        <a:buChar char="●"/>
                      </a:pPr>
                      <a:r>
                        <a:rPr lang="ru-RU" sz="800" dirty="0">
                          <a:latin typeface="Oswald"/>
                          <a:ea typeface="Oswald"/>
                          <a:cs typeface="Oswald"/>
                          <a:sym typeface="Oswald"/>
                        </a:rPr>
                        <a:t>Документы, свидетельствующие об обстоятельствах утраты (отсутствия) попечения родителей (единственного родителя)</a:t>
                      </a:r>
                    </a:p>
                    <a:p>
                      <a:pPr marL="179999" lvl="0" indent="-149225" algn="l" rtl="0">
                        <a:spcBef>
                          <a:spcPts val="0"/>
                        </a:spcBef>
                        <a:spcAft>
                          <a:spcPts val="0"/>
                        </a:spcAft>
                        <a:buSzPts val="1000"/>
                        <a:buFont typeface="Oswald"/>
                        <a:buChar char="●"/>
                      </a:pPr>
                      <a:endParaRPr lang="ru-RU" sz="800" dirty="0">
                        <a:latin typeface="Oswald"/>
                        <a:ea typeface="Oswald"/>
                        <a:cs typeface="Oswald"/>
                        <a:sym typeface="Oswald"/>
                      </a:endParaRPr>
                    </a:p>
                    <a:p>
                      <a:pPr marL="179999" lvl="0" indent="-149225" algn="l" rtl="0">
                        <a:spcBef>
                          <a:spcPts val="0"/>
                        </a:spcBef>
                        <a:spcAft>
                          <a:spcPts val="0"/>
                        </a:spcAft>
                        <a:buSzPts val="1000"/>
                        <a:buFont typeface="Oswald"/>
                        <a:buChar char="●"/>
                      </a:pPr>
                      <a:r>
                        <a:rPr lang="ru-RU" sz="800" dirty="0">
                          <a:latin typeface="Oswald"/>
                          <a:ea typeface="Oswald"/>
                          <a:cs typeface="Oswald"/>
                          <a:sym typeface="Oswald"/>
                        </a:rPr>
                        <a:t>Копия </a:t>
                      </a:r>
                      <a:r>
                        <a:rPr lang="ru-RU" sz="800" dirty="0" smtClean="0">
                          <a:latin typeface="Oswald"/>
                          <a:ea typeface="Oswald"/>
                          <a:cs typeface="Oswald"/>
                          <a:sym typeface="Oswald"/>
                        </a:rPr>
                        <a:t>заключения психолого-медико-педагогической</a:t>
                      </a:r>
                      <a:r>
                        <a:rPr lang="ru-RU" sz="800" baseline="0" dirty="0" smtClean="0">
                          <a:latin typeface="Oswald"/>
                          <a:ea typeface="Oswald"/>
                          <a:cs typeface="Oswald"/>
                          <a:sym typeface="Oswald"/>
                        </a:rPr>
                        <a:t> комиссии (для детей с  ограниченными возможностями здоровья)</a:t>
                      </a:r>
                    </a:p>
                    <a:p>
                      <a:pPr marL="179999" lvl="0" indent="-149225" algn="l" rtl="0">
                        <a:spcBef>
                          <a:spcPts val="0"/>
                        </a:spcBef>
                        <a:spcAft>
                          <a:spcPts val="0"/>
                        </a:spcAft>
                        <a:buSzPts val="1000"/>
                        <a:buFont typeface="Oswald"/>
                        <a:buChar char="●"/>
                      </a:pPr>
                      <a:r>
                        <a:rPr lang="ru-RU" sz="800" baseline="0" dirty="0" smtClean="0">
                          <a:latin typeface="Oswald"/>
                          <a:ea typeface="Oswald"/>
                          <a:cs typeface="Oswald"/>
                          <a:sym typeface="Oswald"/>
                        </a:rPr>
                        <a:t>Копия </a:t>
                      </a:r>
                      <a:r>
                        <a:rPr lang="ru-RU" sz="800" dirty="0" smtClean="0">
                          <a:latin typeface="Oswald"/>
                          <a:ea typeface="Oswald"/>
                          <a:cs typeface="Oswald"/>
                          <a:sym typeface="Oswald"/>
                        </a:rPr>
                        <a:t>медицинской </a:t>
                      </a:r>
                      <a:r>
                        <a:rPr lang="ru-RU" sz="800" dirty="0">
                          <a:latin typeface="Oswald"/>
                          <a:ea typeface="Oswald"/>
                          <a:cs typeface="Oswald"/>
                          <a:sym typeface="Oswald"/>
                        </a:rPr>
                        <a:t>справки профильного врача-специалиста</a:t>
                      </a:r>
                    </a:p>
                    <a:p>
                      <a:pPr marL="179999" lvl="0" indent="-149225" algn="l" rtl="0">
                        <a:spcBef>
                          <a:spcPts val="0"/>
                        </a:spcBef>
                        <a:spcAft>
                          <a:spcPts val="0"/>
                        </a:spcAft>
                        <a:buSzPts val="1000"/>
                        <a:buFont typeface="Oswald"/>
                        <a:buChar char="●"/>
                      </a:pPr>
                      <a:endParaRPr lang="ru-RU" sz="800" dirty="0">
                        <a:latin typeface="Oswald"/>
                        <a:ea typeface="Oswald"/>
                        <a:cs typeface="Oswald"/>
                        <a:sym typeface="Oswald"/>
                      </a:endParaRPr>
                    </a:p>
                    <a:p>
                      <a:pPr marL="179999" lvl="0" indent="-149225" algn="l" rtl="0">
                        <a:spcBef>
                          <a:spcPts val="0"/>
                        </a:spcBef>
                        <a:spcAft>
                          <a:spcPts val="0"/>
                        </a:spcAft>
                        <a:buSzPts val="1000"/>
                        <a:buFont typeface="Oswald"/>
                        <a:buChar char="●"/>
                      </a:pPr>
                      <a:r>
                        <a:rPr lang="ru-RU" sz="800" dirty="0">
                          <a:latin typeface="Oswald"/>
                          <a:ea typeface="Oswald"/>
                          <a:cs typeface="Oswald"/>
                          <a:sym typeface="Oswald"/>
                        </a:rPr>
                        <a:t>Справка</a:t>
                      </a:r>
                      <a:r>
                        <a:rPr lang="ru-RU" sz="800" baseline="0" dirty="0">
                          <a:latin typeface="Oswald"/>
                          <a:ea typeface="Oswald"/>
                          <a:cs typeface="Oswald"/>
                          <a:sym typeface="Oswald"/>
                        </a:rPr>
                        <a:t> о составе семьи</a:t>
                      </a:r>
                      <a:endParaRPr lang="ru-RU" sz="800" dirty="0">
                        <a:latin typeface="Oswald"/>
                        <a:ea typeface="Oswald"/>
                        <a:cs typeface="Oswald"/>
                        <a:sym typeface="Oswald"/>
                      </a:endParaRPr>
                    </a:p>
                    <a:p>
                      <a:pPr marL="179999" marR="0" lvl="0" indent="-149225" algn="l" defTabSz="342900" rtl="0" eaLnBrk="1" fontAlgn="auto" latinLnBrk="0" hangingPunct="1">
                        <a:lnSpc>
                          <a:spcPct val="100000"/>
                        </a:lnSpc>
                        <a:spcBef>
                          <a:spcPts val="0"/>
                        </a:spcBef>
                        <a:spcAft>
                          <a:spcPts val="0"/>
                        </a:spcAft>
                        <a:buClrTx/>
                        <a:buSzPts val="1000"/>
                        <a:buFont typeface="Oswald"/>
                        <a:buChar char="●"/>
                        <a:tabLst/>
                        <a:defRPr/>
                      </a:pPr>
                      <a:endParaRPr lang="ru-RU" sz="800" dirty="0" smtClean="0">
                        <a:solidFill>
                          <a:schemeClr val="tx1"/>
                        </a:solidFill>
                        <a:latin typeface="Oswald"/>
                        <a:ea typeface="Oswald"/>
                        <a:cs typeface="Oswald"/>
                        <a:sym typeface="Oswald"/>
                      </a:endParaRPr>
                    </a:p>
                    <a:p>
                      <a:pPr marL="179999" marR="0" lvl="0" indent="-149225" algn="l" defTabSz="342900" rtl="0" eaLnBrk="1" fontAlgn="auto" latinLnBrk="0" hangingPunct="1">
                        <a:lnSpc>
                          <a:spcPct val="100000"/>
                        </a:lnSpc>
                        <a:spcBef>
                          <a:spcPts val="0"/>
                        </a:spcBef>
                        <a:spcAft>
                          <a:spcPts val="0"/>
                        </a:spcAft>
                        <a:buClrTx/>
                        <a:buSzPts val="1000"/>
                        <a:buFont typeface="Oswald"/>
                        <a:buChar char="●"/>
                        <a:tabLst/>
                        <a:defRPr/>
                      </a:pPr>
                      <a:endParaRPr lang="ru-RU" sz="800" dirty="0" smtClean="0">
                        <a:solidFill>
                          <a:schemeClr val="tx1"/>
                        </a:solidFill>
                        <a:latin typeface="Oswald"/>
                        <a:ea typeface="Oswald"/>
                        <a:cs typeface="Oswald"/>
                        <a:sym typeface="Oswald"/>
                      </a:endParaRPr>
                    </a:p>
                    <a:p>
                      <a:pPr marL="179999" marR="0" lvl="0" indent="-149225" algn="l" defTabSz="342900" rtl="0" eaLnBrk="1" fontAlgn="auto" latinLnBrk="0" hangingPunct="1">
                        <a:lnSpc>
                          <a:spcPct val="100000"/>
                        </a:lnSpc>
                        <a:spcBef>
                          <a:spcPts val="0"/>
                        </a:spcBef>
                        <a:spcAft>
                          <a:spcPts val="0"/>
                        </a:spcAft>
                        <a:buClrTx/>
                        <a:buSzPts val="1000"/>
                        <a:buFont typeface="Oswald"/>
                        <a:buChar char="●"/>
                        <a:tabLst/>
                        <a:defRPr/>
                      </a:pPr>
                      <a:endParaRPr lang="ru-RU" sz="800" dirty="0">
                        <a:solidFill>
                          <a:schemeClr val="tx1"/>
                        </a:solidFill>
                        <a:latin typeface="Oswald"/>
                        <a:ea typeface="Oswald"/>
                        <a:cs typeface="Oswald"/>
                        <a:sym typeface="Oswald"/>
                      </a:endParaRPr>
                    </a:p>
                    <a:p>
                      <a:pPr marL="179999" marR="0" lvl="0" indent="-149225" algn="l" defTabSz="342900" rtl="0" eaLnBrk="1" fontAlgn="auto" latinLnBrk="0" hangingPunct="1">
                        <a:lnSpc>
                          <a:spcPct val="100000"/>
                        </a:lnSpc>
                        <a:spcBef>
                          <a:spcPts val="0"/>
                        </a:spcBef>
                        <a:spcAft>
                          <a:spcPts val="0"/>
                        </a:spcAft>
                        <a:buClrTx/>
                        <a:buSzPts val="1000"/>
                        <a:buFont typeface="Oswald"/>
                        <a:buChar char="●"/>
                        <a:tabLst/>
                        <a:defRPr/>
                      </a:pPr>
                      <a:r>
                        <a:rPr lang="ru-RU" sz="800" dirty="0">
                          <a:solidFill>
                            <a:schemeClr val="tx1"/>
                          </a:solidFill>
                          <a:latin typeface="Oswald"/>
                          <a:ea typeface="Oswald"/>
                          <a:cs typeface="Oswald"/>
                          <a:sym typeface="Oswald"/>
                        </a:rPr>
                        <a:t>Справка органа в сфере социальной политики, подтверждающая получение государственной социальной помощи</a:t>
                      </a:r>
                    </a:p>
                    <a:p>
                      <a:pPr marL="179999" lvl="0" indent="-149225" algn="l" rtl="0">
                        <a:spcBef>
                          <a:spcPts val="0"/>
                        </a:spcBef>
                        <a:spcAft>
                          <a:spcPts val="0"/>
                        </a:spcAft>
                        <a:buSzPts val="1000"/>
                        <a:buFont typeface="Oswald"/>
                        <a:buChar char="●"/>
                      </a:pPr>
                      <a:r>
                        <a:rPr lang="ru-RU" sz="800" dirty="0" smtClean="0">
                          <a:latin typeface="Oswald"/>
                          <a:ea typeface="Oswald"/>
                          <a:cs typeface="Oswald"/>
                          <a:sym typeface="Oswald"/>
                        </a:rPr>
                        <a:t>Подача заявления руководителю образовательной организации</a:t>
                      </a:r>
                    </a:p>
                    <a:p>
                      <a:pPr marL="179999" lvl="0" indent="-149225" algn="l" defTabSz="342900" rtl="0" eaLnBrk="1" latinLnBrk="0" hangingPunct="1">
                        <a:spcBef>
                          <a:spcPts val="0"/>
                        </a:spcBef>
                        <a:spcAft>
                          <a:spcPts val="0"/>
                        </a:spcAft>
                        <a:buSzPts val="1000"/>
                        <a:buFont typeface="Oswald"/>
                        <a:buChar char="●"/>
                      </a:pPr>
                      <a:r>
                        <a:rPr lang="ru-RU" sz="800" kern="1200" dirty="0" smtClean="0">
                          <a:solidFill>
                            <a:srgbClr val="000000"/>
                          </a:solidFill>
                          <a:latin typeface="Oswald"/>
                          <a:ea typeface="Oswald"/>
                          <a:cs typeface="Oswald"/>
                          <a:sym typeface="Oswald"/>
                        </a:rPr>
                        <a:t>Справка, выданная воинской частью или военным комиссариатом, или Выписка из приказа, заверенная сотрудником кадрового органа воинской части, или Удостоверение участника боевых действий, выданное после 24.02.2022, или Выписка из ЕГИССО, полученная гражданином через личный кабинет ФГИС «Единый портал государственных и  муниципальных услуг(функций)« (портал «</a:t>
                      </a:r>
                      <a:r>
                        <a:rPr lang="ru-RU" sz="800" kern="1200" dirty="0" err="1" smtClean="0">
                          <a:solidFill>
                            <a:srgbClr val="000000"/>
                          </a:solidFill>
                          <a:latin typeface="Oswald"/>
                          <a:ea typeface="Oswald"/>
                          <a:cs typeface="Oswald"/>
                          <a:sym typeface="Oswald"/>
                        </a:rPr>
                        <a:t>Госуслуги</a:t>
                      </a:r>
                      <a:r>
                        <a:rPr lang="ru-RU" sz="800" kern="1200" dirty="0" smtClean="0">
                          <a:solidFill>
                            <a:srgbClr val="000000"/>
                          </a:solidFill>
                          <a:latin typeface="Oswald"/>
                          <a:ea typeface="Oswald"/>
                          <a:cs typeface="Oswald"/>
                          <a:sym typeface="Oswald"/>
                        </a:rPr>
                        <a:t>»), об установлении семье гражданина (ребенку гражданина) МСЗ в связи с его мобилизацией (письмо Министерства от 19.12.2022 № 02-01-82/16646 «О документах –основаниях предоставления МСЗ в сфере образования»)</a:t>
                      </a:r>
                      <a:endParaRPr lang="ru-RU" sz="800" dirty="0">
                        <a:solidFill>
                          <a:schemeClr val="tx1"/>
                        </a:solidFill>
                        <a:latin typeface="Oswald"/>
                        <a:ea typeface="Oswald"/>
                        <a:cs typeface="Oswald"/>
                        <a:sym typeface="Oswald"/>
                      </a:endParaRPr>
                    </a:p>
                  </a:txBody>
                  <a:tcPr marL="91425" marR="91425" marT="91425" marB="91425"/>
                </a:tc>
                <a:extLst>
                  <a:ext uri="{0D108BD9-81ED-4DB2-BD59-A6C34878D82A}">
                    <a16:rowId xmlns:a16="http://schemas.microsoft.com/office/drawing/2014/main" val="2383429833"/>
                  </a:ext>
                </a:extLst>
              </a:tr>
            </a:tbl>
          </a:graphicData>
        </a:graphic>
      </p:graphicFrame>
      <p:sp>
        <p:nvSpPr>
          <p:cNvPr id="6" name="Google Shape;275;p40"/>
          <p:cNvSpPr txBox="1">
            <a:spLocks/>
          </p:cNvSpPr>
          <p:nvPr/>
        </p:nvSpPr>
        <p:spPr>
          <a:xfrm>
            <a:off x="2579293" y="133750"/>
            <a:ext cx="5760000" cy="707700"/>
          </a:xfrm>
          <a:prstGeom prst="rect">
            <a:avLst/>
          </a:prstGeom>
          <a:noFill/>
          <a:ln>
            <a:noFill/>
          </a:ln>
        </p:spPr>
        <p:txBody>
          <a:bodyPr spcFirstLastPara="1" vert="horz" wrap="square" lIns="68575" tIns="34275" rIns="68575" bIns="34275" rtlCol="0" anchor="ctr" anchorCtr="0">
            <a:noAutofit/>
          </a:bodyPr>
          <a:lstStyle>
            <a:lvl1pPr algn="r" defTabSz="342900" rtl="0" eaLnBrk="1" latinLnBrk="0" hangingPunct="1">
              <a:spcBef>
                <a:spcPct val="0"/>
              </a:spcBef>
              <a:buNone/>
              <a:defRPr sz="405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spcBef>
                <a:spcPts val="0"/>
              </a:spcBef>
              <a:buClrTx/>
              <a:buFontTx/>
            </a:pPr>
            <a:r>
              <a:rPr lang="ru-RU" sz="1200" cap="all" dirty="0">
                <a:solidFill>
                  <a:schemeClr val="tx1"/>
                </a:solidFill>
                <a:latin typeface="Oswald" panose="00000500000000000000" pitchFamily="2" charset="-52"/>
                <a:ea typeface="Oswald"/>
                <a:cs typeface="Oswald" panose="020B0604020202020204" charset="-52"/>
                <a:sym typeface="Oswald"/>
              </a:rPr>
              <a:t>Полное или частичное освобождение от родительской платы за присмотр и уход за ребенком, осваивающим образовательную программу начального общего, основного общего и (или) среднего общего образования </a:t>
            </a:r>
            <a:r>
              <a:rPr lang="ru-RU" sz="1200" cap="all" dirty="0" smtClean="0">
                <a:solidFill>
                  <a:schemeClr val="tx1"/>
                </a:solidFill>
                <a:latin typeface="Oswald" panose="00000500000000000000" pitchFamily="2" charset="-52"/>
                <a:ea typeface="Oswald"/>
                <a:cs typeface="Oswald" panose="020B0604020202020204" charset="-52"/>
                <a:sym typeface="Oswald"/>
              </a:rPr>
              <a:t>(</a:t>
            </a:r>
            <a:r>
              <a:rPr lang="ru-RU" sz="1200" cap="all" dirty="0">
                <a:solidFill>
                  <a:schemeClr val="tx1"/>
                </a:solidFill>
                <a:latin typeface="Oswald" panose="00000500000000000000" pitchFamily="2" charset="-52"/>
                <a:ea typeface="Oswald"/>
                <a:cs typeface="Oswald" panose="020B0604020202020204" charset="-52"/>
                <a:sym typeface="Oswald"/>
              </a:rPr>
              <a:t>общеобразовательную программу)</a:t>
            </a:r>
          </a:p>
        </p:txBody>
      </p:sp>
      <p:sp>
        <p:nvSpPr>
          <p:cNvPr id="7" name="Google Shape;276;p40"/>
          <p:cNvSpPr txBox="1"/>
          <p:nvPr/>
        </p:nvSpPr>
        <p:spPr>
          <a:xfrm>
            <a:off x="652393" y="133750"/>
            <a:ext cx="1926900" cy="7077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ru" sz="1500" b="1" dirty="0">
                <a:latin typeface="Oswald" panose="00000500000000000000" pitchFamily="2" charset="-52"/>
                <a:ea typeface="Oswald"/>
                <a:cs typeface="Oswald" panose="020B0604020202020204" charset="-52"/>
                <a:sym typeface="Oswald"/>
              </a:rPr>
              <a:t>КОД МЕРЫ 0771</a:t>
            </a:r>
            <a:endParaRPr sz="1500" b="1" dirty="0">
              <a:latin typeface="Oswald" panose="00000500000000000000" pitchFamily="2" charset="-52"/>
              <a:ea typeface="Oswald"/>
              <a:cs typeface="Oswald" panose="020B0604020202020204" charset="-52"/>
              <a:sym typeface="Oswald"/>
            </a:endParaRPr>
          </a:p>
        </p:txBody>
      </p:sp>
    </p:spTree>
    <p:extLst>
      <p:ext uri="{BB962C8B-B14F-4D97-AF65-F5344CB8AC3E}">
        <p14:creationId xmlns:p14="http://schemas.microsoft.com/office/powerpoint/2010/main" val="1706643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graphicFrame>
        <p:nvGraphicFramePr>
          <p:cNvPr id="232" name="Google Shape;232;p34"/>
          <p:cNvGraphicFramePr/>
          <p:nvPr>
            <p:extLst/>
          </p:nvPr>
        </p:nvGraphicFramePr>
        <p:xfrm>
          <a:off x="258722" y="973368"/>
          <a:ext cx="8679964" cy="3886140"/>
        </p:xfrm>
        <a:graphic>
          <a:graphicData uri="http://schemas.openxmlformats.org/drawingml/2006/table">
            <a:tbl>
              <a:tblPr>
                <a:noFill/>
                <a:tableStyleId>{BF4A3D39-4975-46BA-BE83-8B02B6239DEE}</a:tableStyleId>
              </a:tblPr>
              <a:tblGrid>
                <a:gridCol w="4063298">
                  <a:extLst>
                    <a:ext uri="{9D8B030D-6E8A-4147-A177-3AD203B41FA5}">
                      <a16:colId xmlns:a16="http://schemas.microsoft.com/office/drawing/2014/main" val="20000"/>
                    </a:ext>
                  </a:extLst>
                </a:gridCol>
                <a:gridCol w="4616666">
                  <a:extLst>
                    <a:ext uri="{9D8B030D-6E8A-4147-A177-3AD203B41FA5}">
                      <a16:colId xmlns:a16="http://schemas.microsoft.com/office/drawing/2014/main" val="20001"/>
                    </a:ext>
                  </a:extLst>
                </a:gridCol>
              </a:tblGrid>
              <a:tr h="424401">
                <a:tc>
                  <a:txBody>
                    <a:bodyPr/>
                    <a:lstStyle/>
                    <a:p>
                      <a:pPr marL="0" lvl="0" indent="0" algn="ctr" rtl="0">
                        <a:spcBef>
                          <a:spcPts val="0"/>
                        </a:spcBef>
                        <a:spcAft>
                          <a:spcPts val="0"/>
                        </a:spcAft>
                        <a:buNone/>
                      </a:pPr>
                      <a:r>
                        <a:rPr lang="ru-RU" sz="1050" b="1" dirty="0">
                          <a:solidFill>
                            <a:schemeClr val="tx1"/>
                          </a:solidFill>
                          <a:latin typeface="Oswald"/>
                          <a:ea typeface="Oswald"/>
                          <a:cs typeface="Oswald"/>
                          <a:sym typeface="Oswald"/>
                        </a:rPr>
                        <a:t>Категория получателей </a:t>
                      </a:r>
                      <a:r>
                        <a:rPr lang="ru-RU" sz="1050" b="1" dirty="0" smtClean="0">
                          <a:solidFill>
                            <a:schemeClr val="tx1"/>
                          </a:solidFill>
                          <a:latin typeface="Oswald"/>
                          <a:ea typeface="Oswald"/>
                          <a:cs typeface="Oswald"/>
                          <a:sym typeface="Oswald"/>
                        </a:rPr>
                        <a:t/>
                      </a:r>
                      <a:br>
                        <a:rPr lang="ru-RU" sz="1050" b="1" dirty="0" smtClean="0">
                          <a:solidFill>
                            <a:schemeClr val="tx1"/>
                          </a:solidFill>
                          <a:latin typeface="Oswald"/>
                          <a:ea typeface="Oswald"/>
                          <a:cs typeface="Oswald"/>
                          <a:sym typeface="Oswald"/>
                        </a:rPr>
                      </a:br>
                      <a:r>
                        <a:rPr lang="ru-RU" sz="1050" b="1" dirty="0" smtClean="0">
                          <a:solidFill>
                            <a:schemeClr val="tx1"/>
                          </a:solidFill>
                          <a:latin typeface="Oswald"/>
                          <a:ea typeface="Oswald"/>
                          <a:cs typeface="Oswald"/>
                          <a:sym typeface="Oswald"/>
                        </a:rPr>
                        <a:t>(</a:t>
                      </a:r>
                      <a:r>
                        <a:rPr lang="ru-RU" sz="1050" b="1" dirty="0">
                          <a:solidFill>
                            <a:schemeClr val="tx1"/>
                          </a:solidFill>
                          <a:latin typeface="Oswald"/>
                          <a:ea typeface="Oswald"/>
                          <a:cs typeface="Oswald"/>
                          <a:sym typeface="Oswald"/>
                        </a:rPr>
                        <a:t>в соответствии с НПА Свердловской области)</a:t>
                      </a:r>
                      <a:endParaRPr sz="1050" b="1" dirty="0">
                        <a:solidFill>
                          <a:schemeClr val="tx1"/>
                        </a:solidFill>
                        <a:latin typeface="Oswald"/>
                        <a:ea typeface="Oswald"/>
                        <a:cs typeface="Oswald"/>
                        <a:sym typeface="Oswald"/>
                      </a:endParaRPr>
                    </a:p>
                  </a:txBody>
                  <a:tcPr marL="91425" marR="91425" marT="91425" marB="91425"/>
                </a:tc>
                <a:tc>
                  <a:txBody>
                    <a:bodyPr/>
                    <a:lstStyle/>
                    <a:p>
                      <a:pPr marL="0" lvl="0" indent="0" algn="ctr" rtl="0">
                        <a:spcBef>
                          <a:spcPts val="0"/>
                        </a:spcBef>
                        <a:spcAft>
                          <a:spcPts val="0"/>
                        </a:spcAft>
                        <a:buNone/>
                      </a:pPr>
                      <a:r>
                        <a:rPr lang="ru" sz="1050" b="1" dirty="0">
                          <a:solidFill>
                            <a:schemeClr val="tx1"/>
                          </a:solidFill>
                          <a:latin typeface="Oswald"/>
                          <a:ea typeface="Oswald"/>
                          <a:cs typeface="Oswald"/>
                          <a:sym typeface="Oswald"/>
                        </a:rPr>
                        <a:t>Порядок получения</a:t>
                      </a:r>
                      <a:endParaRPr sz="1050" b="1" dirty="0">
                        <a:solidFill>
                          <a:schemeClr val="tx1"/>
                        </a:solidFill>
                        <a:latin typeface="Oswald"/>
                        <a:ea typeface="Oswald"/>
                        <a:cs typeface="Oswald"/>
                        <a:sym typeface="Oswald"/>
                      </a:endParaRPr>
                    </a:p>
                  </a:txBody>
                  <a:tcPr marL="91425" marR="91425" marT="91425" marB="91425"/>
                </a:tc>
                <a:extLst>
                  <a:ext uri="{0D108BD9-81ED-4DB2-BD59-A6C34878D82A}">
                    <a16:rowId xmlns:a16="http://schemas.microsoft.com/office/drawing/2014/main" val="10000"/>
                  </a:ext>
                </a:extLst>
              </a:tr>
              <a:tr h="1670409">
                <a:tc>
                  <a:txBody>
                    <a:bodyPr/>
                    <a:lstStyle/>
                    <a:p>
                      <a:pPr marL="179999" marR="0" lvl="0" indent="-149899" algn="l" defTabSz="342900" rtl="0" eaLnBrk="1" fontAlgn="auto" latinLnBrk="0" hangingPunct="1">
                        <a:lnSpc>
                          <a:spcPct val="100000"/>
                        </a:lnSpc>
                        <a:spcBef>
                          <a:spcPts val="0"/>
                        </a:spcBef>
                        <a:spcAft>
                          <a:spcPts val="0"/>
                        </a:spcAft>
                        <a:buClrTx/>
                        <a:buSzPts val="1000"/>
                        <a:buFont typeface="Oswald"/>
                        <a:buChar char="●"/>
                        <a:tabLst/>
                        <a:defRPr/>
                      </a:pPr>
                      <a:r>
                        <a:rPr lang="ru-RU" sz="1050" baseline="0" dirty="0" smtClean="0">
                          <a:solidFill>
                            <a:schemeClr val="tx1"/>
                          </a:solidFill>
                          <a:latin typeface="Oswald"/>
                          <a:ea typeface="Oswald"/>
                          <a:cs typeface="Oswald"/>
                          <a:sym typeface="Oswald"/>
                        </a:rPr>
                        <a:t>Дети </a:t>
                      </a:r>
                      <a:r>
                        <a:rPr lang="ru-RU" sz="1050" kern="1200" baseline="0" dirty="0" smtClean="0">
                          <a:solidFill>
                            <a:schemeClr val="tx1"/>
                          </a:solidFill>
                          <a:latin typeface="Oswald"/>
                          <a:ea typeface="Oswald"/>
                          <a:cs typeface="Oswald"/>
                        </a:rPr>
                        <a:t>военнослужащих, лиц рядового и начальствующего состава органов внутренних дел, воск национальной гвардии, Государственной противопожарной службы, учреждений и органов уголовно-исполнительной системы, органов принудительного исполнения Российской Федерации, прокуроров, сотрудников Следственного комитета Российской Федерации, в том числе уволенных в запас (отставку), выполнявших задачи по отражению вооруженного вторжения на территорию Российской Федерации, а также в ходе вооруженной провокации на Государственной границе Российской Федерации и территориях субъектов Российской Федерации, прилегающих к районам проведения специальной военной операции</a:t>
                      </a:r>
                    </a:p>
                    <a:p>
                      <a:pPr marL="179999" marR="0" lvl="0" indent="-149899" algn="l" defTabSz="342900" rtl="0" eaLnBrk="1" fontAlgn="auto" latinLnBrk="0" hangingPunct="1">
                        <a:lnSpc>
                          <a:spcPct val="100000"/>
                        </a:lnSpc>
                        <a:spcBef>
                          <a:spcPts val="0"/>
                        </a:spcBef>
                        <a:spcAft>
                          <a:spcPts val="0"/>
                        </a:spcAft>
                        <a:buClrTx/>
                        <a:buSzPts val="1000"/>
                        <a:buFont typeface="Oswald"/>
                        <a:buChar char="●"/>
                        <a:tabLst/>
                        <a:defRPr/>
                      </a:pPr>
                      <a:r>
                        <a:rPr lang="ru-RU" sz="1050" kern="1200" baseline="0" dirty="0" smtClean="0">
                          <a:solidFill>
                            <a:schemeClr val="tx1"/>
                          </a:solidFill>
                          <a:latin typeface="Oswald"/>
                          <a:ea typeface="Oswald"/>
                          <a:cs typeface="Oswald"/>
                        </a:rPr>
                        <a:t>Дети лиц, поступивших в созданные по решению органов государственной власти Российской Федерации добровольческие формирования, содействующие выполнению задач, возложенных на Вооруженные Силы Российской Федерации (войска национальной гвардии Российской Федерации), в ходе отражения вооруженного вторжения на территорию Российской Федерации, а также в ходе вооруженной провокации на Государственной границе Российской Федерации и территориях субъектов Российской Федерации, прилегающих к районам проведения специальной военной операции</a:t>
                      </a:r>
                      <a:endParaRPr lang="ru-RU" sz="1050" kern="1200" baseline="0" dirty="0">
                        <a:solidFill>
                          <a:schemeClr val="tx1"/>
                        </a:solidFill>
                        <a:latin typeface="Oswald"/>
                        <a:ea typeface="Oswald"/>
                        <a:cs typeface="Oswald"/>
                      </a:endParaRPr>
                    </a:p>
                  </a:txBody>
                  <a:tcPr marL="91425" marR="91425" marT="91425" marB="91425"/>
                </a:tc>
                <a:tc>
                  <a:txBody>
                    <a:bodyPr/>
                    <a:lstStyle/>
                    <a:p>
                      <a:pPr marL="179999" lvl="0" indent="-149225" algn="l" rtl="0">
                        <a:spcBef>
                          <a:spcPts val="0"/>
                        </a:spcBef>
                        <a:spcAft>
                          <a:spcPts val="0"/>
                        </a:spcAft>
                        <a:buSzPts val="1000"/>
                        <a:buFont typeface="Oswald"/>
                        <a:buChar char="●"/>
                      </a:pPr>
                      <a:r>
                        <a:rPr lang="ru-RU" sz="1050" kern="1200" dirty="0" smtClean="0">
                          <a:solidFill>
                            <a:schemeClr val="tx1"/>
                          </a:solidFill>
                          <a:latin typeface="Oswald"/>
                          <a:ea typeface="Oswald"/>
                          <a:cs typeface="Oswald"/>
                          <a:sym typeface="Oswald"/>
                        </a:rPr>
                        <a:t>Справка,</a:t>
                      </a:r>
                      <a:r>
                        <a:rPr lang="ru-RU" sz="1050" kern="1200" baseline="0" dirty="0" smtClean="0">
                          <a:solidFill>
                            <a:schemeClr val="tx1"/>
                          </a:solidFill>
                          <a:latin typeface="Oswald"/>
                          <a:ea typeface="Oswald"/>
                          <a:cs typeface="Oswald"/>
                          <a:sym typeface="Oswald"/>
                        </a:rPr>
                        <a:t> выданная работодателем, воинской частью или военным комиссариатом</a:t>
                      </a:r>
                    </a:p>
                    <a:p>
                      <a:pPr marL="179999" lvl="0" indent="-149225" algn="l" rtl="0">
                        <a:spcBef>
                          <a:spcPts val="0"/>
                        </a:spcBef>
                        <a:spcAft>
                          <a:spcPts val="0"/>
                        </a:spcAft>
                        <a:buSzPts val="1000"/>
                        <a:buFont typeface="Oswald"/>
                        <a:buChar char="●"/>
                      </a:pPr>
                      <a:r>
                        <a:rPr lang="ru-RU" sz="1050" kern="1200" baseline="0" dirty="0" smtClean="0">
                          <a:solidFill>
                            <a:schemeClr val="tx1"/>
                          </a:solidFill>
                          <a:latin typeface="Oswald"/>
                          <a:ea typeface="Oswald"/>
                          <a:cs typeface="Oswald"/>
                          <a:sym typeface="Oswald"/>
                        </a:rPr>
                        <a:t>Удостоверение ветерана боевых действий, выданное после 2 мая 2025 года</a:t>
                      </a:r>
                    </a:p>
                    <a:p>
                      <a:pPr marL="179999" lvl="0" indent="-149225" algn="l" rtl="0">
                        <a:spcBef>
                          <a:spcPts val="0"/>
                        </a:spcBef>
                        <a:spcAft>
                          <a:spcPts val="0"/>
                        </a:spcAft>
                        <a:buSzPts val="1000"/>
                        <a:buFont typeface="Oswald"/>
                        <a:buChar char="●"/>
                      </a:pPr>
                      <a:endParaRPr lang="ru-RU" sz="1050" kern="1200" baseline="0" dirty="0" smtClean="0">
                        <a:solidFill>
                          <a:schemeClr val="tx1"/>
                        </a:solidFill>
                        <a:latin typeface="Oswald"/>
                        <a:ea typeface="Oswald"/>
                        <a:cs typeface="Oswald"/>
                        <a:sym typeface="Oswald"/>
                      </a:endParaRPr>
                    </a:p>
                    <a:p>
                      <a:pPr marL="179999" lvl="0" indent="-149225" algn="l" rtl="0">
                        <a:spcBef>
                          <a:spcPts val="0"/>
                        </a:spcBef>
                        <a:spcAft>
                          <a:spcPts val="0"/>
                        </a:spcAft>
                        <a:buSzPts val="1000"/>
                        <a:buFont typeface="Oswald"/>
                        <a:buChar char="●"/>
                      </a:pPr>
                      <a:endParaRPr lang="ru-RU" sz="1050" kern="1200" baseline="0" dirty="0" smtClean="0">
                        <a:solidFill>
                          <a:schemeClr val="tx1"/>
                        </a:solidFill>
                        <a:latin typeface="Oswald"/>
                        <a:ea typeface="Oswald"/>
                        <a:cs typeface="Oswald"/>
                        <a:sym typeface="Oswald"/>
                      </a:endParaRPr>
                    </a:p>
                    <a:p>
                      <a:pPr marL="179999" lvl="0" indent="-149225" algn="l" rtl="0">
                        <a:spcBef>
                          <a:spcPts val="0"/>
                        </a:spcBef>
                        <a:spcAft>
                          <a:spcPts val="0"/>
                        </a:spcAft>
                        <a:buSzPts val="1000"/>
                        <a:buFont typeface="Oswald"/>
                        <a:buChar char="●"/>
                      </a:pPr>
                      <a:endParaRPr lang="ru-RU" sz="1050" kern="1200" baseline="0" dirty="0" smtClean="0">
                        <a:solidFill>
                          <a:schemeClr val="tx1"/>
                        </a:solidFill>
                        <a:latin typeface="Oswald"/>
                        <a:ea typeface="Oswald"/>
                        <a:cs typeface="Oswald"/>
                        <a:sym typeface="Oswald"/>
                      </a:endParaRPr>
                    </a:p>
                    <a:p>
                      <a:pPr marL="179999" lvl="0" indent="-149225" algn="l" rtl="0">
                        <a:spcBef>
                          <a:spcPts val="0"/>
                        </a:spcBef>
                        <a:spcAft>
                          <a:spcPts val="0"/>
                        </a:spcAft>
                        <a:buSzPts val="1000"/>
                        <a:buFont typeface="Oswald"/>
                        <a:buChar char="●"/>
                      </a:pPr>
                      <a:endParaRPr lang="ru-RU" sz="1050" kern="1200" baseline="0" dirty="0" smtClean="0">
                        <a:solidFill>
                          <a:schemeClr val="tx1"/>
                        </a:solidFill>
                        <a:latin typeface="Oswald"/>
                        <a:ea typeface="Oswald"/>
                        <a:cs typeface="Oswald"/>
                        <a:sym typeface="Oswald"/>
                      </a:endParaRPr>
                    </a:p>
                    <a:p>
                      <a:pPr marL="179999" lvl="0" indent="-149225" algn="l" rtl="0">
                        <a:spcBef>
                          <a:spcPts val="0"/>
                        </a:spcBef>
                        <a:spcAft>
                          <a:spcPts val="0"/>
                        </a:spcAft>
                        <a:buSzPts val="1000"/>
                        <a:buFont typeface="Oswald"/>
                        <a:buChar char="●"/>
                      </a:pPr>
                      <a:endParaRPr lang="ru-RU" sz="1050" kern="1200" baseline="0" dirty="0" smtClean="0">
                        <a:solidFill>
                          <a:schemeClr val="tx1"/>
                        </a:solidFill>
                        <a:latin typeface="Oswald"/>
                        <a:ea typeface="Oswald"/>
                        <a:cs typeface="Oswald"/>
                        <a:sym typeface="Oswald"/>
                      </a:endParaRPr>
                    </a:p>
                    <a:p>
                      <a:pPr marL="179999" lvl="0" indent="-149225" algn="l" rtl="0">
                        <a:spcBef>
                          <a:spcPts val="0"/>
                        </a:spcBef>
                        <a:spcAft>
                          <a:spcPts val="0"/>
                        </a:spcAft>
                        <a:buSzPts val="1000"/>
                        <a:buFont typeface="Oswald"/>
                        <a:buChar char="●"/>
                      </a:pPr>
                      <a:endParaRPr lang="ru-RU" sz="1050" kern="1200" baseline="0" dirty="0" smtClean="0">
                        <a:solidFill>
                          <a:schemeClr val="tx1"/>
                        </a:solidFill>
                        <a:latin typeface="Oswald"/>
                        <a:ea typeface="Oswald"/>
                        <a:cs typeface="Oswald"/>
                        <a:sym typeface="Oswald"/>
                      </a:endParaRPr>
                    </a:p>
                    <a:p>
                      <a:pPr marL="179999" lvl="0" indent="-149225" algn="l" rtl="0">
                        <a:spcBef>
                          <a:spcPts val="0"/>
                        </a:spcBef>
                        <a:spcAft>
                          <a:spcPts val="0"/>
                        </a:spcAft>
                        <a:buSzPts val="1000"/>
                        <a:buFont typeface="Oswald"/>
                        <a:buChar char="●"/>
                      </a:pPr>
                      <a:endParaRPr lang="ru-RU" sz="1050" kern="1200" baseline="0" dirty="0" smtClean="0">
                        <a:solidFill>
                          <a:schemeClr val="tx1"/>
                        </a:solidFill>
                        <a:latin typeface="Oswald"/>
                        <a:ea typeface="Oswald"/>
                        <a:cs typeface="Oswald"/>
                        <a:sym typeface="Oswald"/>
                      </a:endParaRPr>
                    </a:p>
                    <a:p>
                      <a:pPr marL="179999" lvl="0" indent="-149225" algn="l" rtl="0">
                        <a:spcBef>
                          <a:spcPts val="0"/>
                        </a:spcBef>
                        <a:spcAft>
                          <a:spcPts val="0"/>
                        </a:spcAft>
                        <a:buSzPts val="1000"/>
                        <a:buFont typeface="Oswald"/>
                        <a:buChar char="●"/>
                      </a:pPr>
                      <a:endParaRPr lang="ru-RU" sz="1050" kern="1200" baseline="0" dirty="0" smtClean="0">
                        <a:solidFill>
                          <a:schemeClr val="tx1"/>
                        </a:solidFill>
                        <a:latin typeface="Oswald"/>
                        <a:ea typeface="Oswald"/>
                        <a:cs typeface="Oswald"/>
                        <a:sym typeface="Oswald"/>
                      </a:endParaRPr>
                    </a:p>
                    <a:p>
                      <a:pPr marL="179999" lvl="0" indent="-149225" algn="l" rtl="0">
                        <a:spcBef>
                          <a:spcPts val="0"/>
                        </a:spcBef>
                        <a:spcAft>
                          <a:spcPts val="0"/>
                        </a:spcAft>
                        <a:buSzPts val="1000"/>
                        <a:buFont typeface="Oswald"/>
                        <a:buChar char="●"/>
                      </a:pPr>
                      <a:endParaRPr lang="ru-RU" sz="1050" kern="1200" baseline="0" dirty="0" smtClean="0">
                        <a:solidFill>
                          <a:schemeClr val="tx1"/>
                        </a:solidFill>
                        <a:latin typeface="Oswald"/>
                        <a:ea typeface="Oswald"/>
                        <a:cs typeface="Oswald"/>
                        <a:sym typeface="Oswald"/>
                      </a:endParaRPr>
                    </a:p>
                    <a:p>
                      <a:pPr marL="179999" lvl="0" indent="-149225" algn="l" rtl="0">
                        <a:spcBef>
                          <a:spcPts val="0"/>
                        </a:spcBef>
                        <a:spcAft>
                          <a:spcPts val="0"/>
                        </a:spcAft>
                        <a:buSzPts val="1000"/>
                        <a:buFont typeface="Oswald"/>
                        <a:buChar char="●"/>
                      </a:pPr>
                      <a:r>
                        <a:rPr lang="ru-RU" sz="1050" kern="1200" dirty="0" smtClean="0">
                          <a:solidFill>
                            <a:schemeClr val="tx1"/>
                          </a:solidFill>
                          <a:latin typeface="Oswald"/>
                          <a:ea typeface="Oswald"/>
                          <a:cs typeface="Oswald"/>
                          <a:sym typeface="Oswald"/>
                        </a:rPr>
                        <a:t>Справка,</a:t>
                      </a:r>
                      <a:r>
                        <a:rPr lang="ru-RU" sz="1050" kern="1200" baseline="0" dirty="0" smtClean="0">
                          <a:solidFill>
                            <a:schemeClr val="tx1"/>
                          </a:solidFill>
                          <a:latin typeface="Oswald"/>
                          <a:ea typeface="Oswald"/>
                          <a:cs typeface="Oswald"/>
                          <a:sym typeface="Oswald"/>
                        </a:rPr>
                        <a:t> выданная добровольческим формированием, содействующим выполнению задач, возложенных на Вооруженные Силы Российской Федерации</a:t>
                      </a:r>
                    </a:p>
                    <a:p>
                      <a:pPr marL="179999" lvl="0" indent="-149225" algn="l" rtl="0">
                        <a:spcBef>
                          <a:spcPts val="0"/>
                        </a:spcBef>
                        <a:spcAft>
                          <a:spcPts val="0"/>
                        </a:spcAft>
                        <a:buSzPts val="1000"/>
                        <a:buFont typeface="Oswald"/>
                        <a:buChar char="●"/>
                      </a:pPr>
                      <a:r>
                        <a:rPr lang="ru-RU" sz="1050" kern="1200" baseline="0" dirty="0" smtClean="0">
                          <a:solidFill>
                            <a:schemeClr val="tx1"/>
                          </a:solidFill>
                          <a:latin typeface="Oswald"/>
                          <a:ea typeface="Oswald"/>
                          <a:cs typeface="Oswald"/>
                          <a:sym typeface="Oswald"/>
                        </a:rPr>
                        <a:t>Удостоверение ветерана боевых действий, выданное после 2 мая 2025 года</a:t>
                      </a:r>
                      <a:endParaRPr lang="ru-RU" sz="1050" kern="1200" dirty="0" smtClean="0">
                        <a:solidFill>
                          <a:schemeClr val="tx1"/>
                        </a:solidFill>
                        <a:latin typeface="Oswald"/>
                        <a:ea typeface="Oswald"/>
                        <a:cs typeface="Oswald"/>
                        <a:sym typeface="Oswald"/>
                      </a:endParaRPr>
                    </a:p>
                    <a:p>
                      <a:pPr marL="179999" lvl="0" indent="-149225" algn="l" rtl="0">
                        <a:spcBef>
                          <a:spcPts val="0"/>
                        </a:spcBef>
                        <a:spcAft>
                          <a:spcPts val="0"/>
                        </a:spcAft>
                        <a:buSzPts val="1000"/>
                        <a:buFont typeface="Oswald"/>
                        <a:buChar char="●"/>
                      </a:pPr>
                      <a:endParaRPr lang="ru-RU" sz="1050" kern="1200" baseline="0" dirty="0" smtClean="0">
                        <a:solidFill>
                          <a:schemeClr val="tx1"/>
                        </a:solidFill>
                        <a:latin typeface="Oswald"/>
                        <a:ea typeface="Oswald"/>
                        <a:cs typeface="Oswald"/>
                        <a:sym typeface="Oswald"/>
                      </a:endParaRPr>
                    </a:p>
                    <a:p>
                      <a:pPr marL="179999" lvl="0" indent="-149225" algn="l" rtl="0">
                        <a:spcBef>
                          <a:spcPts val="0"/>
                        </a:spcBef>
                        <a:spcAft>
                          <a:spcPts val="0"/>
                        </a:spcAft>
                        <a:buSzPts val="1000"/>
                        <a:buFont typeface="Oswald"/>
                        <a:buChar char="●"/>
                      </a:pPr>
                      <a:endParaRPr lang="ru-RU" sz="1050" kern="1200" baseline="0" dirty="0" smtClean="0">
                        <a:solidFill>
                          <a:schemeClr val="tx1"/>
                        </a:solidFill>
                        <a:latin typeface="Oswald"/>
                        <a:ea typeface="Oswald"/>
                        <a:cs typeface="Oswald"/>
                        <a:sym typeface="Oswald"/>
                      </a:endParaRPr>
                    </a:p>
                    <a:p>
                      <a:pPr marL="179999" lvl="0" indent="-149225" algn="l" rtl="0">
                        <a:spcBef>
                          <a:spcPts val="0"/>
                        </a:spcBef>
                        <a:spcAft>
                          <a:spcPts val="0"/>
                        </a:spcAft>
                        <a:buSzPts val="1000"/>
                        <a:buFont typeface="Oswald"/>
                        <a:buChar char="●"/>
                      </a:pPr>
                      <a:endParaRPr lang="ru-RU" sz="1050" kern="1200" baseline="0" dirty="0" smtClean="0">
                        <a:solidFill>
                          <a:schemeClr val="tx1"/>
                        </a:solidFill>
                        <a:latin typeface="Oswald"/>
                        <a:ea typeface="Oswald"/>
                        <a:cs typeface="Oswald"/>
                        <a:sym typeface="Oswald"/>
                      </a:endParaRPr>
                    </a:p>
                    <a:p>
                      <a:pPr marL="179999" lvl="0" indent="-149225" algn="l" rtl="0">
                        <a:spcBef>
                          <a:spcPts val="0"/>
                        </a:spcBef>
                        <a:spcAft>
                          <a:spcPts val="0"/>
                        </a:spcAft>
                        <a:buSzPts val="1000"/>
                        <a:buFont typeface="Oswald"/>
                        <a:buChar char="●"/>
                      </a:pPr>
                      <a:endParaRPr lang="ru-RU" sz="1050" kern="1200" baseline="0" dirty="0" smtClean="0">
                        <a:solidFill>
                          <a:schemeClr val="tx1"/>
                        </a:solidFill>
                        <a:latin typeface="Oswald"/>
                        <a:ea typeface="Oswald"/>
                        <a:cs typeface="Oswald"/>
                        <a:sym typeface="Oswald"/>
                      </a:endParaRPr>
                    </a:p>
                    <a:p>
                      <a:pPr marL="179999" lvl="0" indent="-149225" algn="l" rtl="0">
                        <a:spcBef>
                          <a:spcPts val="0"/>
                        </a:spcBef>
                        <a:spcAft>
                          <a:spcPts val="0"/>
                        </a:spcAft>
                        <a:buSzPts val="1000"/>
                        <a:buFont typeface="Oswald"/>
                        <a:buChar char="●"/>
                      </a:pPr>
                      <a:endParaRPr lang="ru-RU" sz="1050" kern="1200" dirty="0">
                        <a:solidFill>
                          <a:schemeClr val="tx1"/>
                        </a:solidFill>
                        <a:latin typeface="Oswald"/>
                        <a:ea typeface="Oswald"/>
                        <a:cs typeface="Oswald"/>
                        <a:sym typeface="Oswald"/>
                      </a:endParaRPr>
                    </a:p>
                  </a:txBody>
                  <a:tcPr marL="91425" marR="91425" marT="91425" marB="91425"/>
                </a:tc>
                <a:extLst>
                  <a:ext uri="{0D108BD9-81ED-4DB2-BD59-A6C34878D82A}">
                    <a16:rowId xmlns:a16="http://schemas.microsoft.com/office/drawing/2014/main" val="10006"/>
                  </a:ext>
                </a:extLst>
              </a:tr>
            </a:tbl>
          </a:graphicData>
        </a:graphic>
      </p:graphicFrame>
      <p:sp>
        <p:nvSpPr>
          <p:cNvPr id="233" name="Google Shape;233;p34"/>
          <p:cNvSpPr txBox="1">
            <a:spLocks noGrp="1"/>
          </p:cNvSpPr>
          <p:nvPr>
            <p:ph type="ctrTitle"/>
          </p:nvPr>
        </p:nvSpPr>
        <p:spPr>
          <a:xfrm>
            <a:off x="2674050" y="198783"/>
            <a:ext cx="5930398" cy="682487"/>
          </a:xfrm>
          <a:prstGeom prst="rect">
            <a:avLst/>
          </a:prstGeom>
          <a:noFill/>
          <a:ln>
            <a:noFill/>
          </a:ln>
        </p:spPr>
        <p:txBody>
          <a:bodyPr spcFirstLastPara="1" wrap="square" lIns="68575" tIns="34275" rIns="68575" bIns="34275" anchor="ctr" anchorCtr="0">
            <a:noAutofit/>
          </a:bodyPr>
          <a:lstStyle/>
          <a:p>
            <a:pPr algn="l">
              <a:lnSpc>
                <a:spcPct val="90000"/>
              </a:lnSpc>
              <a:spcBef>
                <a:spcPts val="0"/>
              </a:spcBef>
            </a:pPr>
            <a:r>
              <a:rPr lang="ru-RU" sz="1300" cap="all" dirty="0">
                <a:solidFill>
                  <a:schemeClr val="tx1"/>
                </a:solidFill>
                <a:latin typeface="Oswald" panose="00000500000000000000" pitchFamily="2" charset="-52"/>
                <a:ea typeface="Oswald"/>
                <a:cs typeface="Oswald" panose="020B0604020202020204" charset="-52"/>
                <a:sym typeface="Oswald"/>
              </a:rPr>
              <a:t>Полное или частичное освобождение от родительской платы за присмотр и уход за ребенком, осваивающим образовательную программу начального общего, основного общего и (или) среднего общего образования (общеобразовательную программу</a:t>
            </a:r>
            <a:r>
              <a:rPr lang="ru-RU" sz="1300" cap="all" dirty="0" smtClean="0">
                <a:solidFill>
                  <a:schemeClr val="tx1"/>
                </a:solidFill>
                <a:latin typeface="Oswald" panose="00000500000000000000" pitchFamily="2" charset="-52"/>
                <a:ea typeface="Oswald"/>
                <a:cs typeface="Oswald" panose="020B0604020202020204" charset="-52"/>
                <a:sym typeface="Oswald"/>
              </a:rPr>
              <a:t>)</a:t>
            </a:r>
            <a:endParaRPr lang="ru-RU" sz="1300" cap="all" dirty="0">
              <a:solidFill>
                <a:srgbClr val="000000"/>
              </a:solidFill>
              <a:latin typeface="Oswald" panose="00000500000000000000" pitchFamily="2" charset="-52"/>
              <a:ea typeface="Oswald"/>
              <a:cs typeface="Oswald"/>
              <a:sym typeface="Oswald"/>
            </a:endParaRPr>
          </a:p>
        </p:txBody>
      </p:sp>
      <p:sp>
        <p:nvSpPr>
          <p:cNvPr id="234" name="Google Shape;234;p34"/>
          <p:cNvSpPr txBox="1"/>
          <p:nvPr/>
        </p:nvSpPr>
        <p:spPr>
          <a:xfrm>
            <a:off x="747150" y="198783"/>
            <a:ext cx="1926900" cy="682487"/>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ru" sz="1500" b="1" dirty="0">
                <a:latin typeface="Oswald"/>
                <a:ea typeface="Oswald"/>
                <a:cs typeface="Oswald"/>
                <a:sym typeface="Oswald"/>
              </a:rPr>
              <a:t>КОД МЕРЫ </a:t>
            </a:r>
            <a:r>
              <a:rPr lang="ru" sz="1500" b="1" dirty="0" smtClean="0">
                <a:latin typeface="Oswald"/>
                <a:ea typeface="Oswald"/>
                <a:cs typeface="Oswald"/>
                <a:sym typeface="Oswald"/>
              </a:rPr>
              <a:t>0771</a:t>
            </a:r>
            <a:endParaRPr sz="1500" b="1" dirty="0">
              <a:latin typeface="Oswald"/>
              <a:ea typeface="Oswald"/>
              <a:cs typeface="Oswald"/>
              <a:sym typeface="Oswald"/>
            </a:endParaRPr>
          </a:p>
        </p:txBody>
      </p:sp>
    </p:spTree>
    <p:extLst>
      <p:ext uri="{BB962C8B-B14F-4D97-AF65-F5344CB8AC3E}">
        <p14:creationId xmlns:p14="http://schemas.microsoft.com/office/powerpoint/2010/main" val="3321496806"/>
      </p:ext>
    </p:extLst>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Oswald"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Oswald"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Oswald"/>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Oswald"/>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17028</TotalTime>
  <Words>2399</Words>
  <Application>Microsoft Office PowerPoint</Application>
  <PresentationFormat>Экран (16:9)</PresentationFormat>
  <Paragraphs>190</Paragraphs>
  <Slides>11</Slides>
  <Notes>10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11</vt:i4>
      </vt:variant>
    </vt:vector>
  </HeadingPairs>
  <TitlesOfParts>
    <vt:vector size="15" baseType="lpstr">
      <vt:lpstr>PT Serif</vt:lpstr>
      <vt:lpstr>Arial</vt:lpstr>
      <vt:lpstr>Oswald</vt:lpstr>
      <vt:lpstr>Аспект</vt:lpstr>
      <vt:lpstr>Государственная информационная система «Единая централизованная цифровая платформа в социальной сфере» (ГИС ЕЦЦП в социальной сфере)</vt:lpstr>
      <vt:lpstr>Основополагающие законы и нормативно-правовые документы, обеспечивающие предоставление мер социальной защиты</vt:lpstr>
      <vt:lpstr>Денежная компенсация на обеспечение бесплатным двухразовым питанием (завтрак и обед) обучающихся с ограниченными возможностями здоровья, инвалидов (детей-инвалидов), осваивающих основные общеобразовательные программы на дому</vt:lpstr>
      <vt:lpstr>ДЕНЕЖНАЯ КОМПЕНСАЦИЯ НА ОБЕСПЕЧЕНИЕ БЕСПЛАТНЫМ ДВУХРАЗОВЫМ ПИТАНИЕМ (ЗАВТРАК И ОБЕД) ОБУЧАЮЩИХСЯ С ОГРАНИЧЕННЫМИ ВОЗМОЖНОСТЯМИ ЗДОРОВЬЯ, ИНВАЛИДОВ (ДЕТЕЙ-ИНВАЛИДОВ), ОСВАИВАЮЩИХ ОСНОВНЫЕ ОБЩЕОБРАЗОВАТЕЛЬНЫЕ ПРОГРАММЫ НА ДОМУ</vt:lpstr>
      <vt:lpstr>Презентация PowerPoint</vt:lpstr>
      <vt:lpstr>Презентация PowerPoint</vt:lpstr>
      <vt:lpstr>Презентация PowerPoint</vt:lpstr>
      <vt:lpstr>Предоставление бесплатного питания</vt:lpstr>
      <vt:lpstr>Презентация PowerPoint</vt:lpstr>
      <vt:lpstr>Презентация PowerPoint</vt:lpstr>
      <vt:lpstr>Полное или частичное освобождение от родительской платы за присмотр и уход за ребенком, осваивающим образовательную программу начального общего, основного общего и (или) среднего общего образования (общеобразовательную программу)</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Единая государственная информационная система социального обеспечения (ЕГИССО)</dc:title>
  <dc:creator>Администратор безопасности</dc:creator>
  <cp:lastModifiedBy>Социальный педагог</cp:lastModifiedBy>
  <cp:revision>379</cp:revision>
  <dcterms:modified xsi:type="dcterms:W3CDTF">2026-01-19T09:02:03Z</dcterms:modified>
</cp:coreProperties>
</file>