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7" r:id="rId2"/>
    <p:sldId id="258" r:id="rId3"/>
    <p:sldId id="306" r:id="rId4"/>
    <p:sldId id="307" r:id="rId5"/>
    <p:sldId id="305" r:id="rId6"/>
    <p:sldId id="309" r:id="rId7"/>
    <p:sldId id="310" r:id="rId8"/>
    <p:sldId id="312" r:id="rId9"/>
    <p:sldId id="313" r:id="rId10"/>
    <p:sldId id="308" r:id="rId11"/>
    <p:sldId id="318" r:id="rId12"/>
    <p:sldId id="262" r:id="rId13"/>
    <p:sldId id="270" r:id="rId14"/>
    <p:sldId id="271" r:id="rId15"/>
    <p:sldId id="272" r:id="rId16"/>
    <p:sldId id="274" r:id="rId17"/>
    <p:sldId id="303"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ato" panose="020B0604020202020204" charset="0"/>
      <p:regular r:id="rId24"/>
      <p:bold r:id="rId25"/>
      <p:italic r:id="rId26"/>
      <p:boldItalic r:id="rId27"/>
    </p:embeddedFont>
    <p:embeddedFont>
      <p:font typeface="PT Serif" panose="020B0604020202020204" charset="-52"/>
      <p:regular r:id="rId28"/>
      <p:bold r:id="rId29"/>
      <p:italic r:id="rId30"/>
      <p:boldItalic r:id="rId31"/>
    </p:embeddedFont>
    <p:embeddedFont>
      <p:font typeface="Raleway"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5" clrIdx="0">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80DA6F-B8D9-40CB-9C17-3DB1A90F2D11}">
  <a:tblStyle styleId="{F180DA6F-B8D9-40CB-9C17-3DB1A90F2D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6278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81b03b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81b03b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648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8a270c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48a270c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40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88a78ae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88a78ae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50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1e44c89b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b1e44c89b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641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b1e44c89b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b1e44c89b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32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1fef11c6d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1fef11c6d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31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1fef11c6d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1fef11c6d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35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1fef11c6d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1fef11c6d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46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1fef11c6d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1fef11c6d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45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1fef11c6d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1fef11c6d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22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1fef11c6d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1fef11c6d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4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25e6f7b09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25e6f7b09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01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7af7c2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7af7c2b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078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rgbClr val="C9DAF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egisso@rrc-so.r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ru" sz="2000" dirty="0">
                <a:latin typeface="PT Serif"/>
                <a:ea typeface="PT Serif"/>
                <a:cs typeface="PT Serif"/>
                <a:sym typeface="PT Serif"/>
              </a:rPr>
              <a:t>О внесении подведомственными </a:t>
            </a:r>
            <a:r>
              <a:rPr lang="ru-RU" sz="2000" dirty="0" smtClean="0">
                <a:latin typeface="PT Serif"/>
                <a:ea typeface="PT Serif"/>
                <a:cs typeface="PT Serif"/>
                <a:sym typeface="PT Serif"/>
              </a:rPr>
              <a:t>учреждениями </a:t>
            </a:r>
            <a:r>
              <a:rPr lang="ru" sz="2000" dirty="0" smtClean="0">
                <a:latin typeface="PT Serif"/>
                <a:ea typeface="PT Serif"/>
                <a:cs typeface="PT Serif"/>
                <a:sym typeface="PT Serif"/>
              </a:rPr>
              <a:t>сведений </a:t>
            </a:r>
            <a:r>
              <a:rPr lang="ru" sz="2000" dirty="0">
                <a:latin typeface="PT Serif"/>
                <a:ea typeface="PT Serif"/>
                <a:cs typeface="PT Serif"/>
                <a:sym typeface="PT Serif"/>
              </a:rPr>
              <a:t>о </a:t>
            </a:r>
            <a:r>
              <a:rPr lang="ru" sz="2000" dirty="0" smtClean="0">
                <a:latin typeface="PT Serif"/>
                <a:ea typeface="PT Serif"/>
                <a:cs typeface="PT Serif"/>
                <a:sym typeface="PT Serif"/>
              </a:rPr>
              <a:t>мерах </a:t>
            </a:r>
            <a:r>
              <a:rPr lang="ru" sz="2000" dirty="0">
                <a:latin typeface="PT Serif"/>
                <a:ea typeface="PT Serif"/>
                <a:cs typeface="PT Serif"/>
                <a:sym typeface="PT Serif"/>
              </a:rPr>
              <a:t>социальной поддержки (защиты) в Единую государственную информационную систему социального обеспечения</a:t>
            </a:r>
            <a:endParaRPr sz="2000" dirty="0">
              <a:latin typeface="PT Serif"/>
              <a:ea typeface="PT Serif"/>
              <a:cs typeface="PT Serif"/>
              <a:sym typeface="PT Serif"/>
            </a:endParaRPr>
          </a:p>
          <a:p>
            <a:pPr marL="0" lvl="0" indent="0" algn="ctr" rtl="0">
              <a:spcBef>
                <a:spcPts val="0"/>
              </a:spcBef>
              <a:spcAft>
                <a:spcPts val="0"/>
              </a:spcAft>
              <a:buNone/>
            </a:pPr>
            <a:r>
              <a:rPr lang="ru" sz="2000" dirty="0">
                <a:latin typeface="PT Serif"/>
                <a:ea typeface="PT Serif"/>
                <a:cs typeface="PT Serif"/>
                <a:sym typeface="PT Serif"/>
              </a:rPr>
              <a:t>в </a:t>
            </a:r>
            <a:r>
              <a:rPr lang="ru" sz="2000" dirty="0" smtClean="0">
                <a:latin typeface="PT Serif"/>
                <a:ea typeface="PT Serif"/>
                <a:cs typeface="PT Serif"/>
                <a:sym typeface="PT Serif"/>
              </a:rPr>
              <a:t>2022/2023 учебном </a:t>
            </a:r>
            <a:r>
              <a:rPr lang="ru" sz="2000" dirty="0">
                <a:latin typeface="PT Serif"/>
                <a:ea typeface="PT Serif"/>
                <a:cs typeface="PT Serif"/>
                <a:sym typeface="PT Serif"/>
              </a:rPr>
              <a:t>году</a:t>
            </a:r>
            <a:endParaRPr sz="2000" dirty="0">
              <a:latin typeface="PT Serif"/>
              <a:ea typeface="PT Serif"/>
              <a:cs typeface="PT Serif"/>
              <a:sym typeface="PT Serif"/>
            </a:endParaRPr>
          </a:p>
        </p:txBody>
      </p:sp>
      <p:sp>
        <p:nvSpPr>
          <p:cNvPr id="96" name="Google Shape;96;p14"/>
          <p:cNvSpPr txBox="1">
            <a:spLocks noGrp="1"/>
          </p:cNvSpPr>
          <p:nvPr>
            <p:ph type="subTitle" idx="1"/>
          </p:nvPr>
        </p:nvSpPr>
        <p:spPr>
          <a:xfrm>
            <a:off x="729625" y="3172900"/>
            <a:ext cx="7688100" cy="141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sz="2000" b="1" dirty="0">
              <a:solidFill>
                <a:schemeClr val="dk2"/>
              </a:solidFill>
              <a:latin typeface="PT Serif" panose="020B0604020202020204" charset="-52"/>
              <a:ea typeface="Raleway"/>
              <a:cs typeface="Raleway"/>
              <a:sym typeface="Raleway"/>
            </a:endParaRPr>
          </a:p>
        </p:txBody>
      </p:sp>
      <p:sp>
        <p:nvSpPr>
          <p:cNvPr id="97" name="Google Shape;97;p14"/>
          <p:cNvSpPr txBox="1"/>
          <p:nvPr/>
        </p:nvSpPr>
        <p:spPr>
          <a:xfrm>
            <a:off x="727950" y="4777350"/>
            <a:ext cx="7688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dirty="0" smtClean="0">
                <a:latin typeface="PT Serif"/>
                <a:ea typeface="PT Serif"/>
                <a:cs typeface="PT Serif"/>
                <a:sym typeface="PT Serif"/>
              </a:rPr>
              <a:t>30 августа 2022 </a:t>
            </a:r>
            <a:r>
              <a:rPr lang="ru" sz="1000" dirty="0">
                <a:latin typeface="PT Serif"/>
                <a:ea typeface="PT Serif"/>
                <a:cs typeface="PT Serif"/>
                <a:sym typeface="PT Serif"/>
              </a:rPr>
              <a:t>года</a:t>
            </a:r>
            <a:endParaRPr sz="1000" dirty="0">
              <a:latin typeface="PT Serif"/>
              <a:ea typeface="PT Serif"/>
              <a:cs typeface="PT Serif"/>
              <a:sym typeface="PT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733942" y="173726"/>
            <a:ext cx="7688700" cy="1477297"/>
          </a:xfrm>
          <a:prstGeom prst="rect">
            <a:avLst/>
          </a:prstGeom>
        </p:spPr>
        <p:txBody>
          <a:bodyPr spcFirstLastPara="1" wrap="square" lIns="91425" tIns="91425" rIns="91425" bIns="91425" anchor="t" anchorCtr="0">
            <a:spAutoFit/>
          </a:bodyPr>
          <a:lstStyle/>
          <a:p>
            <a:pPr lvl="0" algn="ctr"/>
            <a:r>
              <a:rPr lang="ru" sz="1400" dirty="0">
                <a:latin typeface="PT Serif"/>
                <a:ea typeface="PT Serif"/>
                <a:cs typeface="PT Serif"/>
                <a:sym typeface="PT Serif"/>
              </a:rPr>
              <a:t>Приказ МО и МП СО от 09.08.2022 № 729-Д «О внесении изменений в Перечень публичных обязательств перед физическим лицом, подлежащих исполнению в денежной форме Министерством образования и молодженой политики Свердловской области в 2022 году, утвержденный приказом Министерства образования и молодежной политики Свердловской области </a:t>
            </a:r>
            <a:r>
              <a:rPr lang="ru" sz="1400" dirty="0" smtClean="0">
                <a:latin typeface="PT Serif"/>
                <a:ea typeface="PT Serif"/>
                <a:cs typeface="PT Serif"/>
                <a:sym typeface="PT Serif"/>
              </a:rPr>
              <a:t/>
            </a:r>
            <a:br>
              <a:rPr lang="ru" sz="1400" dirty="0" smtClean="0">
                <a:latin typeface="PT Serif"/>
                <a:ea typeface="PT Serif"/>
                <a:cs typeface="PT Serif"/>
                <a:sym typeface="PT Serif"/>
              </a:rPr>
            </a:br>
            <a:r>
              <a:rPr lang="ru" sz="1400" dirty="0" smtClean="0">
                <a:latin typeface="PT Serif"/>
                <a:ea typeface="PT Serif"/>
                <a:cs typeface="PT Serif"/>
                <a:sym typeface="PT Serif"/>
              </a:rPr>
              <a:t>от </a:t>
            </a:r>
            <a:r>
              <a:rPr lang="ru" sz="1400" dirty="0">
                <a:latin typeface="PT Serif"/>
                <a:ea typeface="PT Serif"/>
                <a:cs typeface="PT Serif"/>
                <a:sym typeface="PT Serif"/>
              </a:rPr>
              <a:t>10.12.2021 № 1182-Д»</a:t>
            </a:r>
            <a:endParaRPr sz="1400" dirty="0">
              <a:latin typeface="PT Serif"/>
              <a:ea typeface="PT Serif"/>
              <a:cs typeface="PT Serif"/>
              <a:sym typeface="PT Serif"/>
            </a:endParaRPr>
          </a:p>
        </p:txBody>
      </p:sp>
      <p:sp>
        <p:nvSpPr>
          <p:cNvPr id="115" name="Google Shape;115;p17"/>
          <p:cNvSpPr txBox="1">
            <a:spLocks noGrp="1"/>
          </p:cNvSpPr>
          <p:nvPr>
            <p:ph type="body" idx="1"/>
          </p:nvPr>
        </p:nvSpPr>
        <p:spPr>
          <a:xfrm>
            <a:off x="230245" y="1888005"/>
            <a:ext cx="8596730" cy="2981719"/>
          </a:xfrm>
          <a:prstGeom prst="rect">
            <a:avLst/>
          </a:prstGeom>
        </p:spPr>
        <p:txBody>
          <a:bodyPr spcFirstLastPara="1" wrap="square" lIns="91425" tIns="91425" rIns="91425" bIns="91425" anchor="t" anchorCtr="0">
            <a:noAutofit/>
          </a:bodyPr>
          <a:lstStyle/>
          <a:p>
            <a:pPr marL="146050" lvl="0" indent="0" algn="just">
              <a:lnSpc>
                <a:spcPct val="100000"/>
              </a:lnSpc>
              <a:buClr>
                <a:schemeClr val="dk2"/>
              </a:buClr>
              <a:buNone/>
            </a:pPr>
            <a:r>
              <a:rPr lang="ru" sz="1400" dirty="0" smtClean="0">
                <a:solidFill>
                  <a:schemeClr val="dk2"/>
                </a:solidFill>
                <a:latin typeface="PT Serif"/>
                <a:ea typeface="PT Serif"/>
                <a:cs typeface="PT Serif"/>
                <a:sym typeface="PT Serif"/>
              </a:rPr>
              <a:t>Внесены</a:t>
            </a:r>
            <a:r>
              <a:rPr lang="ru" sz="1400" b="1" dirty="0" smtClean="0">
                <a:solidFill>
                  <a:schemeClr val="dk2"/>
                </a:solidFill>
                <a:latin typeface="PT Serif"/>
                <a:ea typeface="PT Serif"/>
                <a:cs typeface="PT Serif"/>
                <a:sym typeface="PT Serif"/>
              </a:rPr>
              <a:t> дополнения </a:t>
            </a:r>
            <a:r>
              <a:rPr lang="ru" sz="1400" dirty="0" smtClean="0">
                <a:solidFill>
                  <a:schemeClr val="dk2"/>
                </a:solidFill>
                <a:latin typeface="PT Serif"/>
                <a:ea typeface="PT Serif"/>
                <a:cs typeface="PT Serif"/>
                <a:sym typeface="PT Serif"/>
              </a:rPr>
              <a:t>во исполнение Областного закона </a:t>
            </a:r>
            <a:r>
              <a:rPr lang="ru-RU" sz="1400" dirty="0" smtClean="0">
                <a:solidFill>
                  <a:schemeClr val="bg2"/>
                </a:solidFill>
                <a:latin typeface="PT Serif" panose="020B0604020202020204" charset="-52"/>
                <a:cs typeface="Times New Roman" panose="02020603050405020304" pitchFamily="18" charset="0"/>
              </a:rPr>
              <a:t>от </a:t>
            </a:r>
            <a:r>
              <a:rPr lang="ru-RU" sz="1400" dirty="0">
                <a:solidFill>
                  <a:schemeClr val="bg2"/>
                </a:solidFill>
                <a:latin typeface="PT Serif" panose="020B0604020202020204" charset="-52"/>
                <a:cs typeface="Times New Roman" panose="02020603050405020304" pitchFamily="18" charset="0"/>
              </a:rPr>
              <a:t>26 июля 2022 года № 95-ОЗ «О внесении изменения в Закон Свердловской области «Об образовании в Свердловской области</a:t>
            </a:r>
            <a:r>
              <a:rPr lang="ru-RU" sz="1400" dirty="0" smtClean="0">
                <a:solidFill>
                  <a:schemeClr val="bg2"/>
                </a:solidFill>
                <a:latin typeface="PT Serif" panose="020B0604020202020204" charset="-52"/>
                <a:cs typeface="Times New Roman" panose="02020603050405020304" pitchFamily="18" charset="0"/>
              </a:rPr>
              <a:t>» в перечень получателей денежных компенсаций:</a:t>
            </a:r>
          </a:p>
          <a:p>
            <a:pPr marL="146050" lvl="0" indent="0" algn="just">
              <a:lnSpc>
                <a:spcPct val="100000"/>
              </a:lnSpc>
              <a:buClr>
                <a:schemeClr val="dk2"/>
              </a:buClr>
              <a:buNone/>
            </a:pPr>
            <a:endParaRPr lang="ru-RU" sz="1400" dirty="0" smtClean="0">
              <a:solidFill>
                <a:schemeClr val="bg2"/>
              </a:solidFill>
              <a:latin typeface="PT Serif" panose="020B0604020202020204" charset="-52"/>
              <a:cs typeface="Times New Roman" panose="02020603050405020304" pitchFamily="18" charset="0"/>
            </a:endParaRPr>
          </a:p>
          <a:p>
            <a:pPr marL="285750" indent="-285750" algn="just">
              <a:buFontTx/>
              <a:buChar char="-"/>
            </a:pPr>
            <a:r>
              <a:rPr lang="ru-RU" sz="1100" dirty="0">
                <a:solidFill>
                  <a:schemeClr val="bg2"/>
                </a:solidFill>
                <a:latin typeface="PT Serif" panose="020B0604020202020204" charset="-52"/>
              </a:rPr>
              <a:t>дети лиц, принимающих (принимавших) участие в специальной военной операции на территории Украины, Донецкой Народной Республики, Луганской Народной Республики</a:t>
            </a:r>
            <a:r>
              <a:rPr lang="ru-RU" sz="1100" dirty="0" smtClean="0">
                <a:solidFill>
                  <a:schemeClr val="bg2"/>
                </a:solidFill>
                <a:latin typeface="PT Serif" panose="020B0604020202020204" charset="-52"/>
              </a:rPr>
              <a:t>;</a:t>
            </a:r>
          </a:p>
          <a:p>
            <a:pPr marL="0" indent="0" algn="just">
              <a:buNone/>
            </a:pPr>
            <a:endParaRPr lang="ru-RU" sz="1100" dirty="0" smtClean="0">
              <a:solidFill>
                <a:schemeClr val="bg2"/>
              </a:solidFill>
              <a:latin typeface="PT Serif" panose="020B0604020202020204" charset="-52"/>
            </a:endParaRPr>
          </a:p>
          <a:p>
            <a:pPr marL="285750" indent="-285750" algn="just">
              <a:buFontTx/>
              <a:buChar char="-"/>
            </a:pPr>
            <a:r>
              <a:rPr lang="ru-RU" sz="1100" dirty="0" smtClean="0">
                <a:solidFill>
                  <a:schemeClr val="bg2"/>
                </a:solidFill>
                <a:latin typeface="PT Serif" panose="020B0604020202020204" charset="-52"/>
              </a:rPr>
              <a:t>граждане </a:t>
            </a:r>
            <a:r>
              <a:rPr lang="ru-RU" sz="1100" dirty="0">
                <a:solidFill>
                  <a:schemeClr val="bg2"/>
                </a:solidFill>
                <a:latin typeface="PT Serif" panose="020B0604020202020204" charset="-52"/>
              </a:rPr>
              <a:t>Российской Федерации, Украины, Донецкой Народной Республики, Луганской Народной Республики, лица без гражданства, постоянно проживавшие на территориях  Украины, Донецкой Народной Республики,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Российской Федерации  в экстренном массовом </a:t>
            </a:r>
            <a:r>
              <a:rPr lang="ru-RU" sz="1100" dirty="0" smtClean="0">
                <a:solidFill>
                  <a:schemeClr val="bg2"/>
                </a:solidFill>
                <a:latin typeface="PT Serif" panose="020B0604020202020204" charset="-52"/>
              </a:rPr>
              <a:t>порядке</a:t>
            </a:r>
          </a:p>
          <a:p>
            <a:pPr marL="0" indent="0" algn="just">
              <a:buNone/>
            </a:pPr>
            <a:endParaRPr lang="ru-RU" sz="1100" i="1" dirty="0">
              <a:solidFill>
                <a:schemeClr val="bg2"/>
              </a:solidFill>
              <a:latin typeface="PT Serif" panose="020B0604020202020204" charset="-52"/>
            </a:endParaRPr>
          </a:p>
          <a:p>
            <a:pPr marL="0" indent="0" algn="just">
              <a:buNone/>
            </a:pPr>
            <a:r>
              <a:rPr lang="ru-RU" sz="1100" b="1" i="1" dirty="0" smtClean="0">
                <a:solidFill>
                  <a:schemeClr val="bg2"/>
                </a:solidFill>
                <a:latin typeface="PT Serif" panose="020B0604020202020204" charset="-52"/>
              </a:rPr>
              <a:t>Напоминаем об индексации социальной стипендии с 1 сентября 2022  года : 1208  рублей в месяц (без учета районного коэффициента)</a:t>
            </a:r>
          </a:p>
          <a:p>
            <a:pPr marL="0" indent="0" algn="just">
              <a:buNone/>
            </a:pPr>
            <a:endParaRPr dirty="0">
              <a:solidFill>
                <a:schemeClr val="dk2"/>
              </a:solidFill>
              <a:latin typeface="PT Serif"/>
              <a:ea typeface="PT Serif"/>
              <a:cs typeface="PT Serif"/>
              <a:sym typeface="PT Serif"/>
            </a:endParaRPr>
          </a:p>
        </p:txBody>
      </p:sp>
    </p:spTree>
    <p:extLst>
      <p:ext uri="{BB962C8B-B14F-4D97-AF65-F5344CB8AC3E}">
        <p14:creationId xmlns:p14="http://schemas.microsoft.com/office/powerpoint/2010/main" val="288891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723729" y="127438"/>
            <a:ext cx="7688700" cy="1046410"/>
          </a:xfrm>
          <a:prstGeom prst="rect">
            <a:avLst/>
          </a:prstGeom>
        </p:spPr>
        <p:txBody>
          <a:bodyPr spcFirstLastPara="1" wrap="square" lIns="91425" tIns="91425" rIns="91425" bIns="91425" anchor="t" anchorCtr="0">
            <a:spAutoFit/>
          </a:bodyPr>
          <a:lstStyle/>
          <a:p>
            <a:pPr marL="146050" lvl="0" algn="ctr">
              <a:buSzPts val="1300"/>
            </a:pPr>
            <a:r>
              <a:rPr lang="ru-RU" sz="1400" dirty="0">
                <a:latin typeface="PT Serif"/>
                <a:ea typeface="PT Serif"/>
                <a:cs typeface="PT Serif"/>
                <a:sym typeface="PT Serif"/>
              </a:rPr>
              <a:t>Приказ МО и МП СО от 09.09.2019 № 231-Д «Об организации представления государственными организациями Свердловской области, подведомственными Министерству образования и молодежной политики Свердловской области, сведений о фактах назначения мер социальной политики» </a:t>
            </a:r>
          </a:p>
        </p:txBody>
      </p:sp>
      <p:sp>
        <p:nvSpPr>
          <p:cNvPr id="115" name="Google Shape;115;p17"/>
          <p:cNvSpPr txBox="1">
            <a:spLocks noGrp="1"/>
          </p:cNvSpPr>
          <p:nvPr>
            <p:ph type="body" idx="1"/>
          </p:nvPr>
        </p:nvSpPr>
        <p:spPr>
          <a:xfrm>
            <a:off x="243401" y="1322262"/>
            <a:ext cx="8517789" cy="2988298"/>
          </a:xfrm>
          <a:prstGeom prst="rect">
            <a:avLst/>
          </a:prstGeom>
        </p:spPr>
        <p:txBody>
          <a:bodyPr spcFirstLastPara="1" wrap="square" lIns="91425" tIns="91425" rIns="91425" bIns="91425" anchor="t" anchorCtr="0">
            <a:noAutofit/>
          </a:bodyPr>
          <a:lstStyle/>
          <a:p>
            <a:pPr marL="457200" lvl="0" indent="-311150" algn="just" rtl="0">
              <a:lnSpc>
                <a:spcPct val="100000"/>
              </a:lnSpc>
              <a:spcBef>
                <a:spcPts val="0"/>
              </a:spcBef>
              <a:spcAft>
                <a:spcPts val="0"/>
              </a:spcAft>
              <a:buClr>
                <a:schemeClr val="dk2"/>
              </a:buClr>
              <a:buSzPts val="1300"/>
              <a:buFont typeface="Arial"/>
              <a:buChar char="●"/>
            </a:pPr>
            <a:endParaRPr lang="ru" dirty="0">
              <a:solidFill>
                <a:schemeClr val="dk2"/>
              </a:solidFill>
              <a:latin typeface="PT Serif"/>
              <a:ea typeface="PT Serif"/>
              <a:cs typeface="PT Serif"/>
              <a:sym typeface="PT Serif"/>
            </a:endParaRPr>
          </a:p>
          <a:p>
            <a:pPr marL="146050" lvl="0" indent="0" algn="just" rtl="0">
              <a:lnSpc>
                <a:spcPct val="100000"/>
              </a:lnSpc>
              <a:spcBef>
                <a:spcPts val="0"/>
              </a:spcBef>
              <a:spcAft>
                <a:spcPts val="0"/>
              </a:spcAft>
              <a:buClr>
                <a:schemeClr val="dk2"/>
              </a:buClr>
              <a:buSzPts val="1300"/>
              <a:buNone/>
            </a:pPr>
            <a:endParaRPr dirty="0">
              <a:solidFill>
                <a:schemeClr val="dk2"/>
              </a:solidFill>
              <a:latin typeface="PT Serif"/>
              <a:ea typeface="PT Serif"/>
              <a:cs typeface="PT Serif"/>
              <a:sym typeface="PT Serif"/>
            </a:endParaRPr>
          </a:p>
        </p:txBody>
      </p:sp>
      <p:sp>
        <p:nvSpPr>
          <p:cNvPr id="2" name="Прямоугольник 1"/>
          <p:cNvSpPr/>
          <p:nvPr/>
        </p:nvSpPr>
        <p:spPr>
          <a:xfrm>
            <a:off x="342078" y="1664340"/>
            <a:ext cx="8538784" cy="2862322"/>
          </a:xfrm>
          <a:prstGeom prst="rect">
            <a:avLst/>
          </a:prstGeom>
        </p:spPr>
        <p:txBody>
          <a:bodyPr wrap="square">
            <a:spAutoFit/>
          </a:bodyPr>
          <a:lstStyle/>
          <a:p>
            <a:r>
              <a:rPr lang="ru" sz="1500" b="1" dirty="0">
                <a:latin typeface="PT Serif"/>
                <a:ea typeface="PT Serif"/>
                <a:cs typeface="PT Serif"/>
                <a:sym typeface="PT Serif"/>
              </a:rPr>
              <a:t>Полномочия и ответственность руководителей </a:t>
            </a:r>
            <a:r>
              <a:rPr lang="ru" sz="1500" b="1" dirty="0" smtClean="0">
                <a:latin typeface="PT Serif"/>
                <a:ea typeface="PT Serif"/>
                <a:cs typeface="PT Serif"/>
                <a:sym typeface="PT Serif"/>
              </a:rPr>
              <a:t>ПОУ:</a:t>
            </a:r>
          </a:p>
          <a:p>
            <a:endParaRPr lang="ru" sz="1500" dirty="0" smtClean="0">
              <a:latin typeface="PT Serif"/>
              <a:ea typeface="PT Serif"/>
              <a:cs typeface="PT Serif"/>
              <a:sym typeface="PT Serif"/>
            </a:endParaRPr>
          </a:p>
          <a:p>
            <a:pPr lvl="0"/>
            <a:r>
              <a:rPr lang="ru-RU" sz="1500" dirty="0">
                <a:solidFill>
                  <a:schemeClr val="dk2"/>
                </a:solidFill>
                <a:latin typeface="PT Serif"/>
                <a:ea typeface="PT Serif"/>
                <a:cs typeface="PT Serif"/>
                <a:sym typeface="PT Serif"/>
              </a:rPr>
              <a:t>«3. Руководителям государственных организаций, предоставляющих меры социальной защиты (поддержки) в сфере образования Свердловской </a:t>
            </a:r>
            <a:r>
              <a:rPr lang="ru-RU" sz="1500" dirty="0" smtClean="0">
                <a:solidFill>
                  <a:schemeClr val="dk2"/>
                </a:solidFill>
                <a:latin typeface="PT Serif"/>
                <a:ea typeface="PT Serif"/>
                <a:cs typeface="PT Serif"/>
                <a:sym typeface="PT Serif"/>
              </a:rPr>
              <a:t>области, </a:t>
            </a:r>
            <a:r>
              <a:rPr lang="ru-RU" sz="1500" dirty="0">
                <a:solidFill>
                  <a:schemeClr val="dk2"/>
                </a:solidFill>
                <a:latin typeface="PT Serif"/>
                <a:ea typeface="PT Serif"/>
                <a:cs typeface="PT Serif"/>
                <a:sym typeface="PT Serif"/>
              </a:rPr>
              <a:t>обеспечить: </a:t>
            </a:r>
          </a:p>
          <a:p>
            <a:pPr marL="540000" lvl="0" indent="-179999"/>
            <a:r>
              <a:rPr lang="ru-RU" sz="1500" dirty="0">
                <a:solidFill>
                  <a:schemeClr val="dk2"/>
                </a:solidFill>
                <a:latin typeface="PT Serif"/>
                <a:ea typeface="PT Serif"/>
                <a:cs typeface="PT Serif"/>
                <a:sym typeface="PT Serif"/>
              </a:rPr>
              <a:t>1) утверждение приказом ответственного за сбор, хранение и передачу сведений о фактах назначения мер социальной защиты (поддержки);</a:t>
            </a:r>
          </a:p>
          <a:p>
            <a:pPr marL="540000" lvl="0" indent="-179999"/>
            <a:r>
              <a:rPr lang="ru-RU" sz="1500" dirty="0">
                <a:solidFill>
                  <a:schemeClr val="dk2"/>
                </a:solidFill>
                <a:latin typeface="PT Serif"/>
                <a:ea typeface="PT Serif"/>
                <a:cs typeface="PT Serif"/>
                <a:sym typeface="PT Serif"/>
              </a:rPr>
              <a:t>2) защиту персональных данных при сборе, хранении и передаче сведений о фактах назначения мер социальной защиты (поддержки);</a:t>
            </a:r>
          </a:p>
          <a:p>
            <a:pPr marL="540000" lvl="0" indent="-179999"/>
            <a:r>
              <a:rPr lang="ru-RU" sz="1500" dirty="0">
                <a:solidFill>
                  <a:schemeClr val="dk2"/>
                </a:solidFill>
                <a:latin typeface="PT Serif"/>
                <a:ea typeface="PT Serif"/>
                <a:cs typeface="PT Serif"/>
                <a:sym typeface="PT Serif"/>
              </a:rPr>
              <a:t>3) представление региональному оператору сведений о фактах назначения мер социальной защиты (поддержки) </a:t>
            </a:r>
            <a:r>
              <a:rPr lang="ru-RU" sz="1500" b="1" dirty="0">
                <a:solidFill>
                  <a:schemeClr val="dk2"/>
                </a:solidFill>
                <a:latin typeface="PT Serif"/>
                <a:ea typeface="PT Serif"/>
                <a:cs typeface="PT Serif"/>
                <a:sym typeface="PT Serif"/>
              </a:rPr>
              <a:t>не позднее одного рабочего дня </a:t>
            </a:r>
            <a:r>
              <a:rPr lang="ru-RU" sz="1500" dirty="0">
                <a:solidFill>
                  <a:schemeClr val="dk2"/>
                </a:solidFill>
                <a:latin typeface="PT Serif"/>
                <a:ea typeface="PT Serif"/>
                <a:cs typeface="PT Serif"/>
                <a:sym typeface="PT Serif"/>
              </a:rPr>
              <a:t>с момента </a:t>
            </a:r>
            <a:r>
              <a:rPr lang="ru-RU" sz="1500" b="1" dirty="0">
                <a:solidFill>
                  <a:schemeClr val="dk2"/>
                </a:solidFill>
                <a:latin typeface="PT Serif"/>
                <a:ea typeface="PT Serif"/>
                <a:cs typeface="PT Serif"/>
                <a:sym typeface="PT Serif"/>
              </a:rPr>
              <a:t>предоставления</a:t>
            </a:r>
            <a:r>
              <a:rPr lang="ru-RU" sz="1500" dirty="0">
                <a:solidFill>
                  <a:schemeClr val="dk2"/>
                </a:solidFill>
                <a:latin typeface="PT Serif"/>
                <a:ea typeface="PT Serif"/>
                <a:cs typeface="PT Serif"/>
                <a:sym typeface="PT Serif"/>
              </a:rPr>
              <a:t> меры в соответствии с формами и форматами, направляемыми региональным оператором</a:t>
            </a:r>
            <a:r>
              <a:rPr lang="ru-RU" sz="1500" dirty="0" smtClean="0">
                <a:solidFill>
                  <a:schemeClr val="dk2"/>
                </a:solidFill>
                <a:latin typeface="PT Serif"/>
                <a:ea typeface="PT Serif"/>
                <a:cs typeface="PT Serif"/>
                <a:sym typeface="PT Serif"/>
              </a:rPr>
              <a:t>;</a:t>
            </a:r>
            <a:endParaRPr lang="ru-RU" sz="1500" dirty="0"/>
          </a:p>
        </p:txBody>
      </p:sp>
    </p:spTree>
    <p:extLst>
      <p:ext uri="{BB962C8B-B14F-4D97-AF65-F5344CB8AC3E}">
        <p14:creationId xmlns:p14="http://schemas.microsoft.com/office/powerpoint/2010/main" val="228238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727650" y="255296"/>
            <a:ext cx="7688700" cy="415468"/>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ru" sz="1400" dirty="0">
                <a:latin typeface="PT Serif"/>
                <a:ea typeface="PT Serif"/>
                <a:cs typeface="PT Serif"/>
                <a:sym typeface="PT Serif"/>
              </a:rPr>
              <a:t>Полномочия и ответственность руководителей ПОУ</a:t>
            </a:r>
            <a:endParaRPr sz="1400" dirty="0">
              <a:latin typeface="PT Serif"/>
              <a:ea typeface="PT Serif"/>
              <a:cs typeface="PT Serif"/>
              <a:sym typeface="PT Serif"/>
            </a:endParaRPr>
          </a:p>
        </p:txBody>
      </p:sp>
      <p:sp>
        <p:nvSpPr>
          <p:cNvPr id="127" name="Google Shape;127;p19"/>
          <p:cNvSpPr txBox="1">
            <a:spLocks noGrp="1"/>
          </p:cNvSpPr>
          <p:nvPr>
            <p:ph type="body" idx="1"/>
          </p:nvPr>
        </p:nvSpPr>
        <p:spPr>
          <a:xfrm>
            <a:off x="523721" y="611558"/>
            <a:ext cx="7688700" cy="3973693"/>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1400" dirty="0">
                <a:solidFill>
                  <a:srgbClr val="000000"/>
                </a:solidFill>
                <a:latin typeface="PT Serif"/>
                <a:ea typeface="PT Serif"/>
                <a:cs typeface="PT Serif"/>
                <a:sym typeface="PT Serif"/>
              </a:rPr>
              <a:t>«3. Руководителям государственных организаций, предоставляющих меры социальной защиты (поддержки) в сфере образования Свердловской </a:t>
            </a:r>
            <a:r>
              <a:rPr lang="ru" sz="1400" dirty="0" smtClean="0">
                <a:solidFill>
                  <a:srgbClr val="000000"/>
                </a:solidFill>
                <a:latin typeface="PT Serif"/>
                <a:ea typeface="PT Serif"/>
                <a:cs typeface="PT Serif"/>
                <a:sym typeface="PT Serif"/>
              </a:rPr>
              <a:t>области, </a:t>
            </a:r>
            <a:r>
              <a:rPr lang="ru" sz="1400" dirty="0">
                <a:solidFill>
                  <a:srgbClr val="000000"/>
                </a:solidFill>
                <a:latin typeface="PT Serif"/>
                <a:ea typeface="PT Serif"/>
                <a:cs typeface="PT Serif"/>
                <a:sym typeface="PT Serif"/>
              </a:rPr>
              <a:t>обеспечить: </a:t>
            </a:r>
            <a:endParaRPr sz="1400" dirty="0">
              <a:solidFill>
                <a:srgbClr val="000000"/>
              </a:solidFill>
              <a:latin typeface="PT Serif"/>
              <a:ea typeface="PT Serif"/>
              <a:cs typeface="PT Serif"/>
              <a:sym typeface="PT Serif"/>
            </a:endParaRPr>
          </a:p>
          <a:p>
            <a:pPr marL="0" lvl="0" indent="0" algn="l" rtl="0">
              <a:lnSpc>
                <a:spcPct val="100000"/>
              </a:lnSpc>
              <a:spcBef>
                <a:spcPts val="1600"/>
              </a:spcBef>
              <a:spcAft>
                <a:spcPts val="0"/>
              </a:spcAft>
              <a:buNone/>
            </a:pPr>
            <a:r>
              <a:rPr lang="ru" sz="1400" dirty="0">
                <a:solidFill>
                  <a:srgbClr val="000000"/>
                </a:solidFill>
                <a:latin typeface="PT Serif"/>
                <a:ea typeface="PT Serif"/>
                <a:cs typeface="PT Serif"/>
                <a:sym typeface="PT Serif"/>
              </a:rPr>
              <a:t>4) своевременность, полноту и качество представляемых региональному оператору сведений о фактах назначения мер социальной защиты (поддержки);</a:t>
            </a:r>
            <a:endParaRPr sz="1400" dirty="0">
              <a:solidFill>
                <a:srgbClr val="000000"/>
              </a:solidFill>
              <a:latin typeface="PT Serif"/>
              <a:ea typeface="PT Serif"/>
              <a:cs typeface="PT Serif"/>
              <a:sym typeface="PT Serif"/>
            </a:endParaRPr>
          </a:p>
          <a:p>
            <a:pPr marL="0" lvl="0" indent="0" algn="l" rtl="0">
              <a:lnSpc>
                <a:spcPct val="100000"/>
              </a:lnSpc>
              <a:spcBef>
                <a:spcPts val="1600"/>
              </a:spcBef>
              <a:spcAft>
                <a:spcPts val="0"/>
              </a:spcAft>
              <a:buNone/>
            </a:pPr>
            <a:r>
              <a:rPr lang="ru" sz="1400" dirty="0">
                <a:solidFill>
                  <a:srgbClr val="000000"/>
                </a:solidFill>
                <a:latin typeface="PT Serif"/>
                <a:ea typeface="PT Serif"/>
                <a:cs typeface="PT Serif"/>
                <a:sym typeface="PT Serif"/>
              </a:rPr>
              <a:t>5) письменное информирование получателей мер социальной защиты (поддержки) о назначении им мер социальной защиты (поддержки) с разъяснением порядка и сроков их назначения и приложением расчетов финансовых средств».</a:t>
            </a:r>
            <a:endParaRPr sz="1400" dirty="0">
              <a:solidFill>
                <a:srgbClr val="000000"/>
              </a:solidFill>
              <a:latin typeface="PT Serif"/>
              <a:ea typeface="PT Serif"/>
              <a:cs typeface="PT Serif"/>
              <a:sym typeface="PT Serif"/>
            </a:endParaRPr>
          </a:p>
          <a:p>
            <a:pPr marL="0" lvl="0" indent="0" algn="ctr" rtl="0">
              <a:lnSpc>
                <a:spcPct val="100000"/>
              </a:lnSpc>
              <a:spcBef>
                <a:spcPts val="1600"/>
              </a:spcBef>
              <a:spcAft>
                <a:spcPts val="1600"/>
              </a:spcAft>
              <a:buNone/>
            </a:pPr>
            <a:r>
              <a:rPr lang="ru" sz="1400" b="1" dirty="0">
                <a:solidFill>
                  <a:srgbClr val="000000"/>
                </a:solidFill>
                <a:latin typeface="PT Serif"/>
                <a:ea typeface="PT Serif"/>
                <a:cs typeface="PT Serif"/>
                <a:sym typeface="PT Serif"/>
              </a:rPr>
              <a:t>За непредставление сведений или документов для включения в информационную систему поставщики информации несут ответственность в соответствии с законодательством Российской Федерации (частью 8 статьи 6.11 Федерального закона от 17.07.1999 № 178 “О государственной социальной помощи</a:t>
            </a:r>
            <a:r>
              <a:rPr lang="ru" sz="1400" b="1" dirty="0" smtClean="0">
                <a:solidFill>
                  <a:srgbClr val="000000"/>
                </a:solidFill>
                <a:latin typeface="PT Serif"/>
                <a:ea typeface="PT Serif"/>
                <a:cs typeface="PT Serif"/>
                <a:sym typeface="PT Serif"/>
              </a:rPr>
              <a:t>”</a:t>
            </a:r>
          </a:p>
          <a:p>
            <a:pPr marL="0" lvl="0" indent="0" algn="ctr" rtl="0">
              <a:lnSpc>
                <a:spcPct val="100000"/>
              </a:lnSpc>
              <a:spcBef>
                <a:spcPts val="1600"/>
              </a:spcBef>
              <a:spcAft>
                <a:spcPts val="1600"/>
              </a:spcAft>
              <a:buNone/>
            </a:pPr>
            <a:r>
              <a:rPr lang="ru" sz="1400" b="1" u="sng" dirty="0" smtClean="0">
                <a:solidFill>
                  <a:srgbClr val="000000"/>
                </a:solidFill>
                <a:latin typeface="PT Serif"/>
                <a:ea typeface="PT Serif"/>
                <a:cs typeface="PT Serif"/>
                <a:sym typeface="PT Serif"/>
              </a:rPr>
              <a:t>Полнота и своевременность внесения сведений в ЕГИССО внесены в критерии премирования руководителей организаций </a:t>
            </a:r>
            <a:endParaRPr sz="1400" b="1" u="sng" dirty="0">
              <a:solidFill>
                <a:srgbClr val="000000"/>
              </a:solidFill>
              <a:latin typeface="PT Serif"/>
              <a:ea typeface="PT Serif"/>
              <a:cs typeface="PT Serif"/>
              <a:sym typeface="PT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33319" y="578939"/>
            <a:ext cx="7688700" cy="492600"/>
          </a:xfrm>
          <a:prstGeom prst="rect">
            <a:avLst/>
          </a:prstGeom>
        </p:spPr>
        <p:txBody>
          <a:bodyPr spcFirstLastPara="1" wrap="square" lIns="91425" tIns="91425" rIns="91425" bIns="91425" anchor="t" anchorCtr="0">
            <a:spAutoFit/>
          </a:bodyPr>
          <a:lstStyle/>
          <a:p>
            <a:pPr marL="0" lvl="0" indent="0" algn="ctr" rtl="0">
              <a:spcBef>
                <a:spcPts val="0"/>
              </a:spcBef>
              <a:spcAft>
                <a:spcPts val="1000"/>
              </a:spcAft>
              <a:buNone/>
            </a:pPr>
            <a:r>
              <a:rPr lang="ru" sz="2000" dirty="0">
                <a:latin typeface="PT Serif"/>
                <a:ea typeface="PT Serif"/>
                <a:cs typeface="PT Serif"/>
                <a:sym typeface="PT Serif"/>
              </a:rPr>
              <a:t>Коды МСЗ</a:t>
            </a:r>
            <a:endParaRPr sz="2000" dirty="0">
              <a:latin typeface="PT Serif"/>
              <a:ea typeface="PT Serif"/>
              <a:cs typeface="PT Serif"/>
              <a:sym typeface="PT Serif"/>
            </a:endParaRPr>
          </a:p>
        </p:txBody>
      </p:sp>
      <p:graphicFrame>
        <p:nvGraphicFramePr>
          <p:cNvPr id="175" name="Google Shape;175;p27"/>
          <p:cNvGraphicFramePr/>
          <p:nvPr>
            <p:extLst>
              <p:ext uri="{D42A27DB-BD31-4B8C-83A1-F6EECF244321}">
                <p14:modId xmlns:p14="http://schemas.microsoft.com/office/powerpoint/2010/main" val="3061016067"/>
              </p:ext>
            </p:extLst>
          </p:nvPr>
        </p:nvGraphicFramePr>
        <p:xfrm>
          <a:off x="335307" y="1280825"/>
          <a:ext cx="8484725" cy="3693824"/>
        </p:xfrm>
        <a:graphic>
          <a:graphicData uri="http://schemas.openxmlformats.org/drawingml/2006/table">
            <a:tbl>
              <a:tblPr>
                <a:noFill/>
                <a:tableStyleId>{F180DA6F-B8D9-40CB-9C17-3DB1A90F2D11}</a:tableStyleId>
              </a:tblPr>
              <a:tblGrid>
                <a:gridCol w="5142425">
                  <a:extLst>
                    <a:ext uri="{9D8B030D-6E8A-4147-A177-3AD203B41FA5}">
                      <a16:colId xmlns:a16="http://schemas.microsoft.com/office/drawing/2014/main" xmlns="" val="20000"/>
                    </a:ext>
                  </a:extLst>
                </a:gridCol>
                <a:gridCol w="3342300">
                  <a:extLst>
                    <a:ext uri="{9D8B030D-6E8A-4147-A177-3AD203B41FA5}">
                      <a16:colId xmlns:a16="http://schemas.microsoft.com/office/drawing/2014/main" xmlns="" val="20001"/>
                    </a:ext>
                  </a:extLst>
                </a:gridCol>
              </a:tblGrid>
              <a:tr h="386804">
                <a:tc>
                  <a:txBody>
                    <a:bodyPr/>
                    <a:lstStyle/>
                    <a:p>
                      <a:pPr marL="0" lvl="0" indent="0" algn="ctr" rtl="0">
                        <a:spcBef>
                          <a:spcPts val="0"/>
                        </a:spcBef>
                        <a:spcAft>
                          <a:spcPts val="0"/>
                        </a:spcAft>
                        <a:buNone/>
                      </a:pPr>
                      <a:r>
                        <a:rPr lang="ru" sz="900" b="1" dirty="0">
                          <a:solidFill>
                            <a:schemeClr val="dk2"/>
                          </a:solidFill>
                          <a:latin typeface="PT Serif"/>
                          <a:ea typeface="PT Serif"/>
                          <a:cs typeface="PT Serif"/>
                          <a:sym typeface="PT Serif"/>
                        </a:rPr>
                        <a:t>Денежные</a:t>
                      </a:r>
                      <a:endParaRPr sz="900" b="1" dirty="0">
                        <a:solidFill>
                          <a:schemeClr val="dk2"/>
                        </a:solidFill>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 sz="900" b="1">
                          <a:solidFill>
                            <a:schemeClr val="dk2"/>
                          </a:solidFill>
                          <a:latin typeface="PT Serif"/>
                          <a:ea typeface="PT Serif"/>
                          <a:cs typeface="PT Serif"/>
                          <a:sym typeface="PT Serif"/>
                        </a:rPr>
                        <a:t>Натуральные</a:t>
                      </a:r>
                      <a:endParaRPr sz="900" b="1">
                        <a:solidFill>
                          <a:schemeClr val="dk2"/>
                        </a:solidFill>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0"/>
                  </a:ext>
                </a:extLst>
              </a:tr>
              <a:tr h="2779392">
                <a:tc>
                  <a:txBody>
                    <a:bodyPr/>
                    <a:lstStyle/>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0428</a:t>
                      </a:r>
                      <a:r>
                        <a:rPr lang="ru" sz="900" dirty="0">
                          <a:solidFill>
                            <a:schemeClr val="dk2"/>
                          </a:solidFill>
                          <a:latin typeface="PT Serif"/>
                          <a:ea typeface="PT Serif"/>
                          <a:cs typeface="PT Serif"/>
                          <a:sym typeface="PT Serif"/>
                        </a:rPr>
                        <a:t> Выплата материальной помощи студентам и слушателям, осваивающим программы профессионального обучения</a:t>
                      </a: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0471</a:t>
                      </a:r>
                      <a:r>
                        <a:rPr lang="ru" sz="900" dirty="0">
                          <a:solidFill>
                            <a:schemeClr val="dk2"/>
                          </a:solidFill>
                          <a:latin typeface="PT Serif"/>
                          <a:ea typeface="PT Serif"/>
                          <a:cs typeface="PT Serif"/>
                          <a:sym typeface="PT Serif"/>
                        </a:rPr>
                        <a:t> Денежная компенсация на приобретение комплекта одежды, обуви, мягкого инвентаря для выпускников</a:t>
                      </a: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0475</a:t>
                      </a:r>
                      <a:r>
                        <a:rPr lang="ru" sz="900" dirty="0">
                          <a:solidFill>
                            <a:schemeClr val="dk2"/>
                          </a:solidFill>
                          <a:latin typeface="PT Serif"/>
                          <a:ea typeface="PT Serif"/>
                          <a:cs typeface="PT Serif"/>
                          <a:sym typeface="PT Serif"/>
                        </a:rPr>
                        <a:t> Единовременное денежное пособие выпускникам</a:t>
                      </a: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0485</a:t>
                      </a:r>
                      <a:r>
                        <a:rPr lang="ru" sz="900" dirty="0">
                          <a:solidFill>
                            <a:schemeClr val="dk2"/>
                          </a:solidFill>
                          <a:latin typeface="PT Serif"/>
                          <a:ea typeface="PT Serif"/>
                          <a:cs typeface="PT Serif"/>
                          <a:sym typeface="PT Serif"/>
                        </a:rPr>
                        <a:t> Выплата государственной социальной стипендии</a:t>
                      </a: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0552</a:t>
                      </a:r>
                      <a:r>
                        <a:rPr lang="ru" sz="900" dirty="0">
                          <a:solidFill>
                            <a:schemeClr val="dk2"/>
                          </a:solidFill>
                          <a:latin typeface="PT Serif"/>
                          <a:ea typeface="PT Serif"/>
                          <a:cs typeface="PT Serif"/>
                          <a:sym typeface="PT Serif"/>
                        </a:rPr>
                        <a:t> Выплата пособия  для оплаты проезда на городском, пригородном транспорте, в сельской местности на внутрирайонном транспорте (кроме такси)</a:t>
                      </a: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r>
                        <a:rPr lang="ru" sz="900" b="1" dirty="0" smtClean="0">
                          <a:solidFill>
                            <a:schemeClr val="dk2"/>
                          </a:solidFill>
                          <a:highlight>
                            <a:srgbClr val="CCCCCC"/>
                          </a:highlight>
                          <a:latin typeface="PT Serif"/>
                          <a:ea typeface="PT Serif"/>
                          <a:cs typeface="PT Serif"/>
                          <a:sym typeface="PT Serif"/>
                        </a:rPr>
                        <a:t>0563</a:t>
                      </a:r>
                      <a:r>
                        <a:rPr lang="ru" sz="900" dirty="0" smtClean="0">
                          <a:solidFill>
                            <a:schemeClr val="dk2"/>
                          </a:solidFill>
                          <a:latin typeface="PT Serif"/>
                          <a:ea typeface="PT Serif"/>
                          <a:cs typeface="PT Serif"/>
                          <a:sym typeface="PT Serif"/>
                        </a:rPr>
                        <a:t> </a:t>
                      </a:r>
                      <a:r>
                        <a:rPr lang="ru" sz="900" dirty="0">
                          <a:solidFill>
                            <a:schemeClr val="dk2"/>
                          </a:solidFill>
                          <a:latin typeface="PT Serif"/>
                          <a:ea typeface="PT Serif"/>
                          <a:cs typeface="PT Serif"/>
                          <a:sym typeface="PT Serif"/>
                        </a:rPr>
                        <a:t>Обеспечение бесплатным проездом один раз в год к месту жительства и обратно к месту учебы (выплата денежных средств за предоставленные обучающимися билеты)</a:t>
                      </a: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0583</a:t>
                      </a:r>
                      <a:r>
                        <a:rPr lang="ru" sz="900" dirty="0">
                          <a:solidFill>
                            <a:schemeClr val="dk2"/>
                          </a:solidFill>
                          <a:latin typeface="PT Serif"/>
                          <a:ea typeface="PT Serif"/>
                          <a:cs typeface="PT Serif"/>
                          <a:sym typeface="PT Serif"/>
                        </a:rPr>
                        <a:t> Денежная компенсация на обеспечение бесплатным питанием (дистанционное обучение, дети-сироты в </a:t>
                      </a:r>
                      <a:r>
                        <a:rPr lang="ru" sz="900" dirty="0" smtClean="0">
                          <a:solidFill>
                            <a:schemeClr val="dk2"/>
                          </a:solidFill>
                          <a:latin typeface="PT Serif"/>
                          <a:ea typeface="PT Serif"/>
                          <a:cs typeface="PT Serif"/>
                          <a:sym typeface="PT Serif"/>
                        </a:rPr>
                        <a:t>СПО, </a:t>
                      </a:r>
                      <a:r>
                        <a:rPr lang="ru" sz="900" dirty="0" smtClean="0">
                          <a:solidFill>
                            <a:srgbClr val="FF0000"/>
                          </a:solidFill>
                          <a:latin typeface="PT Serif"/>
                          <a:ea typeface="PT Serif"/>
                          <a:cs typeface="PT Serif"/>
                          <a:sym typeface="PT Serif"/>
                        </a:rPr>
                        <a:t>дети из числа детей-сирот в ОО, </a:t>
                      </a:r>
                      <a:r>
                        <a:rPr lang="ru" sz="900" dirty="0" smtClean="0">
                          <a:solidFill>
                            <a:schemeClr val="dk2"/>
                          </a:solidFill>
                          <a:latin typeface="PT Serif"/>
                          <a:ea typeface="PT Serif"/>
                          <a:cs typeface="PT Serif"/>
                          <a:sym typeface="PT Serif"/>
                        </a:rPr>
                        <a:t>дети с ОВЗ)</a:t>
                      </a:r>
                    </a:p>
                    <a:p>
                      <a:pPr marL="0" lvl="0" indent="0" algn="l" rtl="0">
                        <a:spcBef>
                          <a:spcPts val="0"/>
                        </a:spcBef>
                        <a:spcAft>
                          <a:spcPts val="0"/>
                        </a:spcAft>
                        <a:buNone/>
                      </a:pPr>
                      <a:r>
                        <a:rPr lang="ru" sz="900" b="1" dirty="0" smtClean="0">
                          <a:solidFill>
                            <a:schemeClr val="dk2"/>
                          </a:solidFill>
                          <a:highlight>
                            <a:srgbClr val="CCCCCC"/>
                          </a:highlight>
                          <a:latin typeface="PT Serif"/>
                          <a:ea typeface="PT Serif"/>
                          <a:cs typeface="PT Serif"/>
                          <a:sym typeface="PT Serif"/>
                        </a:rPr>
                        <a:t>0587</a:t>
                      </a:r>
                      <a:r>
                        <a:rPr lang="ru" sz="900" dirty="0" smtClean="0">
                          <a:solidFill>
                            <a:schemeClr val="dk2"/>
                          </a:solidFill>
                          <a:latin typeface="PT Serif"/>
                          <a:ea typeface="PT Serif"/>
                          <a:cs typeface="PT Serif"/>
                          <a:sym typeface="PT Serif"/>
                        </a:rPr>
                        <a:t> </a:t>
                      </a:r>
                      <a:r>
                        <a:rPr lang="ru" sz="900" dirty="0">
                          <a:solidFill>
                            <a:schemeClr val="dk2"/>
                          </a:solidFill>
                          <a:latin typeface="PT Serif"/>
                          <a:ea typeface="PT Serif"/>
                          <a:cs typeface="PT Serif"/>
                          <a:sym typeface="PT Serif"/>
                        </a:rPr>
                        <a:t>Денежная компенсация на приобретение комплекта одежды, обуви, мягкого инвентаря</a:t>
                      </a: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0760</a:t>
                      </a:r>
                      <a:r>
                        <a:rPr lang="ru" sz="900" dirty="0">
                          <a:solidFill>
                            <a:schemeClr val="dk2"/>
                          </a:solidFill>
                          <a:latin typeface="PT Serif"/>
                          <a:ea typeface="PT Serif"/>
                          <a:cs typeface="PT Serif"/>
                          <a:sym typeface="PT Serif"/>
                        </a:rPr>
                        <a:t> Обеспечение бесплатным проездом на городском, пригородном транспорте, в сельской местности на внутрирайонном транспорте (кроме такси) (выплата денежных средств за предоставленные билеты</a:t>
                      </a:r>
                      <a:r>
                        <a:rPr lang="ru" sz="900" dirty="0" smtClean="0">
                          <a:solidFill>
                            <a:schemeClr val="dk2"/>
                          </a:solidFill>
                          <a:latin typeface="PT Serif"/>
                          <a:ea typeface="PT Serif"/>
                          <a:cs typeface="PT Serif"/>
                          <a:sym typeface="PT Serif"/>
                        </a:rPr>
                        <a:t>)</a:t>
                      </a:r>
                    </a:p>
                    <a:p>
                      <a:pPr marL="0" lvl="0" indent="0" algn="l" rtl="0">
                        <a:spcBef>
                          <a:spcPts val="0"/>
                        </a:spcBef>
                        <a:spcAft>
                          <a:spcPts val="0"/>
                        </a:spcAft>
                        <a:buNone/>
                      </a:pPr>
                      <a:r>
                        <a:rPr lang="ru-RU" sz="900" b="1" i="0" u="none" strike="noStrike" cap="none" dirty="0" smtClean="0">
                          <a:solidFill>
                            <a:srgbClr val="FF0000"/>
                          </a:solidFill>
                          <a:effectLst/>
                          <a:latin typeface="PT Serif" panose="020B0604020202020204" charset="-52"/>
                          <a:ea typeface="Arial"/>
                          <a:cs typeface="Arial"/>
                          <a:sym typeface="Arial"/>
                        </a:rPr>
                        <a:t>5505 </a:t>
                      </a:r>
                      <a:r>
                        <a:rPr lang="ru-RU" sz="900" b="0" i="0" u="none" strike="noStrike" cap="none" dirty="0" smtClean="0">
                          <a:solidFill>
                            <a:srgbClr val="FF0000"/>
                          </a:solidFill>
                          <a:effectLst/>
                          <a:latin typeface="PT Serif" panose="020B0604020202020204" charset="-52"/>
                          <a:ea typeface="Arial"/>
                          <a:cs typeface="Arial"/>
                          <a:sym typeface="Arial"/>
                        </a:rPr>
                        <a:t>Компенсация затрат родителям на получение обучающимися общего образования в форме семейного образования </a:t>
                      </a:r>
                      <a:endParaRPr sz="900" dirty="0">
                        <a:solidFill>
                          <a:srgbClr val="FF0000"/>
                        </a:solidFill>
                        <a:latin typeface="PT Serif" panose="020B0604020202020204" charset="-52"/>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0563</a:t>
                      </a:r>
                      <a:r>
                        <a:rPr lang="ru" sz="900" dirty="0">
                          <a:solidFill>
                            <a:schemeClr val="dk2"/>
                          </a:solidFill>
                          <a:latin typeface="PT Serif"/>
                          <a:ea typeface="PT Serif"/>
                          <a:cs typeface="PT Serif"/>
                          <a:sym typeface="PT Serif"/>
                        </a:rPr>
                        <a:t> Обеспечение бесплатным проездом один раз в год к месту жительства и обратно к месту учебы (приобретение билетов организацией)</a:t>
                      </a: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0758</a:t>
                      </a:r>
                      <a:r>
                        <a:rPr lang="ru" sz="900" dirty="0">
                          <a:solidFill>
                            <a:schemeClr val="dk2"/>
                          </a:solidFill>
                          <a:latin typeface="PT Serif"/>
                          <a:ea typeface="PT Serif"/>
                          <a:cs typeface="PT Serif"/>
                          <a:sym typeface="PT Serif"/>
                        </a:rPr>
                        <a:t> Предоставление бесплатного питания</a:t>
                      </a: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0760</a:t>
                      </a:r>
                      <a:r>
                        <a:rPr lang="ru" sz="900" dirty="0">
                          <a:solidFill>
                            <a:schemeClr val="dk2"/>
                          </a:solidFill>
                          <a:latin typeface="PT Serif"/>
                          <a:ea typeface="PT Serif"/>
                          <a:cs typeface="PT Serif"/>
                          <a:sym typeface="PT Serif"/>
                        </a:rPr>
                        <a:t> Обеспечение бесплатным проездом на городском, пригородном транспорте, в сельской местности на внутрирайонном транспорте (кроме такси) (приобретение билетов организацией)</a:t>
                      </a: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r>
                        <a:rPr lang="ru" sz="900" b="1" dirty="0">
                          <a:solidFill>
                            <a:schemeClr val="dk2"/>
                          </a:solidFill>
                          <a:highlight>
                            <a:srgbClr val="CCCCCC"/>
                          </a:highlight>
                          <a:latin typeface="PT Serif"/>
                          <a:ea typeface="PT Serif"/>
                          <a:cs typeface="PT Serif"/>
                          <a:sym typeface="PT Serif"/>
                        </a:rPr>
                        <a:t>0782</a:t>
                      </a:r>
                      <a:r>
                        <a:rPr lang="ru" sz="900" dirty="0">
                          <a:solidFill>
                            <a:schemeClr val="dk2"/>
                          </a:solidFill>
                          <a:latin typeface="PT Serif"/>
                          <a:ea typeface="PT Serif"/>
                          <a:cs typeface="PT Serif"/>
                          <a:sym typeface="PT Serif"/>
                        </a:rPr>
                        <a:t> Обеспечение отдыха и оздоровления детей за счет </a:t>
                      </a:r>
                      <a:r>
                        <a:rPr lang="ru" sz="900" dirty="0" smtClean="0">
                          <a:solidFill>
                            <a:schemeClr val="dk2"/>
                          </a:solidFill>
                          <a:latin typeface="PT Serif"/>
                          <a:ea typeface="PT Serif"/>
                          <a:cs typeface="PT Serif"/>
                          <a:sym typeface="PT Serif"/>
                        </a:rPr>
                        <a:t>бюджета</a:t>
                      </a:r>
                    </a:p>
                    <a:p>
                      <a:pPr marL="0" lvl="0" indent="0" algn="l" rtl="0">
                        <a:spcBef>
                          <a:spcPts val="0"/>
                        </a:spcBef>
                        <a:spcAft>
                          <a:spcPts val="0"/>
                        </a:spcAft>
                        <a:buNone/>
                      </a:pPr>
                      <a:r>
                        <a:rPr lang="ru-RU" sz="900" b="1" i="0" u="none" strike="noStrike" cap="none" dirty="0" smtClean="0">
                          <a:solidFill>
                            <a:srgbClr val="FF0000"/>
                          </a:solidFill>
                          <a:effectLst/>
                          <a:latin typeface="PT Serif" panose="020B0604020202020204" charset="-52"/>
                          <a:ea typeface="Arial"/>
                          <a:cs typeface="Arial"/>
                          <a:sym typeface="Arial"/>
                        </a:rPr>
                        <a:t>0835 </a:t>
                      </a:r>
                      <a:r>
                        <a:rPr lang="ru-RU" sz="900" b="0" i="0" u="none" strike="noStrike" cap="none" dirty="0" smtClean="0">
                          <a:solidFill>
                            <a:srgbClr val="FF0000"/>
                          </a:solidFill>
                          <a:effectLst/>
                          <a:latin typeface="PT Serif" panose="020B0604020202020204" charset="-52"/>
                          <a:ea typeface="Arial"/>
                          <a:cs typeface="Arial"/>
                          <a:sym typeface="Arial"/>
                        </a:rPr>
                        <a:t>Государственное обеспечение одеждой, обувью, мягким инвентарем</a:t>
                      </a:r>
                      <a:endParaRPr sz="900" dirty="0">
                        <a:solidFill>
                          <a:srgbClr val="FF0000"/>
                        </a:solidFill>
                        <a:latin typeface="PT Serif" panose="020B0604020202020204" charset="-52"/>
                        <a:ea typeface="PT Serif"/>
                        <a:cs typeface="PT Serif"/>
                        <a:sym typeface="PT Serif"/>
                      </a:endParaRPr>
                    </a:p>
                    <a:p>
                      <a:pPr marL="0" lvl="0" indent="0" algn="l" rtl="0">
                        <a:spcBef>
                          <a:spcPts val="0"/>
                        </a:spcBef>
                        <a:spcAft>
                          <a:spcPts val="0"/>
                        </a:spcAft>
                        <a:buNone/>
                      </a:pPr>
                      <a:endParaRPr sz="900" dirty="0">
                        <a:solidFill>
                          <a:schemeClr val="dk2"/>
                        </a:solidFill>
                        <a:latin typeface="PT Serif"/>
                        <a:ea typeface="PT Serif"/>
                        <a:cs typeface="PT Serif"/>
                        <a:sym typeface="PT Serif"/>
                      </a:endParaRPr>
                    </a:p>
                    <a:p>
                      <a:pPr marL="0" lvl="0" indent="0" algn="l" rtl="0">
                        <a:spcBef>
                          <a:spcPts val="0"/>
                        </a:spcBef>
                        <a:spcAft>
                          <a:spcPts val="0"/>
                        </a:spcAft>
                        <a:buNone/>
                      </a:pPr>
                      <a:endParaRPr sz="900" dirty="0">
                        <a:solidFill>
                          <a:schemeClr val="dk2"/>
                        </a:solidFill>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1"/>
                  </a:ext>
                </a:extLst>
              </a:tr>
              <a:tr h="516365">
                <a:tc>
                  <a:txBody>
                    <a:bodyPr/>
                    <a:lstStyle/>
                    <a:p>
                      <a:pPr marL="0" lvl="0" indent="0" algn="l" rtl="0">
                        <a:spcBef>
                          <a:spcPts val="0"/>
                        </a:spcBef>
                        <a:spcAft>
                          <a:spcPts val="0"/>
                        </a:spcAft>
                        <a:buNone/>
                      </a:pPr>
                      <a:r>
                        <a:rPr lang="ru" sz="1100" b="1">
                          <a:solidFill>
                            <a:schemeClr val="dk2"/>
                          </a:solidFill>
                          <a:latin typeface="PT Serif"/>
                          <a:ea typeface="PT Serif"/>
                          <a:cs typeface="PT Serif"/>
                          <a:sym typeface="PT Serif"/>
                        </a:rPr>
                        <a:t>заполняются по 38 колонку включительно</a:t>
                      </a:r>
                      <a:endParaRPr sz="1100" b="1">
                        <a:solidFill>
                          <a:schemeClr val="dk2"/>
                        </a:solidFill>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1100" b="1" dirty="0">
                          <a:solidFill>
                            <a:schemeClr val="dk2"/>
                          </a:solidFill>
                          <a:latin typeface="PT Serif"/>
                          <a:ea typeface="PT Serif"/>
                          <a:cs typeface="PT Serif"/>
                          <a:sym typeface="PT Serif"/>
                        </a:rPr>
                        <a:t>Заполняются колонки 39, 40, 42, 43, 44 </a:t>
                      </a:r>
                      <a:endParaRPr sz="1100" dirty="0">
                        <a:solidFill>
                          <a:schemeClr val="dk2"/>
                        </a:solidFill>
                        <a:latin typeface="PT Serif"/>
                        <a:ea typeface="PT Serif"/>
                        <a:cs typeface="PT Serif"/>
                        <a:sym typeface="PT Serif"/>
                      </a:endParaRPr>
                    </a:p>
                    <a:p>
                      <a:pPr marL="0" lvl="0" indent="0" algn="l" rtl="0">
                        <a:spcBef>
                          <a:spcPts val="0"/>
                        </a:spcBef>
                        <a:spcAft>
                          <a:spcPts val="0"/>
                        </a:spcAft>
                        <a:buNone/>
                      </a:pPr>
                      <a:r>
                        <a:rPr lang="ru" sz="1100" b="1" dirty="0">
                          <a:solidFill>
                            <a:schemeClr val="dk2"/>
                          </a:solidFill>
                          <a:latin typeface="PT Serif"/>
                          <a:ea typeface="PT Serif"/>
                          <a:cs typeface="PT Serif"/>
                          <a:sym typeface="PT Serif"/>
                        </a:rPr>
                        <a:t>38 колонка - не заполняется</a:t>
                      </a:r>
                      <a:endParaRPr sz="1100" b="1" dirty="0">
                        <a:solidFill>
                          <a:schemeClr val="dk2"/>
                        </a:solidFill>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753725" y="513865"/>
            <a:ext cx="7688700" cy="4926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ru" sz="2000" dirty="0">
                <a:latin typeface="PT Serif"/>
                <a:ea typeface="PT Serif"/>
                <a:cs typeface="PT Serif"/>
                <a:sym typeface="PT Serif"/>
              </a:rPr>
              <a:t>Периодичность предоставления мер</a:t>
            </a:r>
            <a:endParaRPr sz="2000" dirty="0">
              <a:latin typeface="PT Serif"/>
              <a:ea typeface="PT Serif"/>
              <a:cs typeface="PT Serif"/>
              <a:sym typeface="PT Serif"/>
            </a:endParaRPr>
          </a:p>
        </p:txBody>
      </p:sp>
      <p:graphicFrame>
        <p:nvGraphicFramePr>
          <p:cNvPr id="181" name="Google Shape;181;p28"/>
          <p:cNvGraphicFramePr/>
          <p:nvPr>
            <p:extLst>
              <p:ext uri="{D42A27DB-BD31-4B8C-83A1-F6EECF244321}">
                <p14:modId xmlns:p14="http://schemas.microsoft.com/office/powerpoint/2010/main" val="1454291620"/>
              </p:ext>
            </p:extLst>
          </p:nvPr>
        </p:nvGraphicFramePr>
        <p:xfrm>
          <a:off x="240037" y="1155869"/>
          <a:ext cx="8716075" cy="3923337"/>
        </p:xfrm>
        <a:graphic>
          <a:graphicData uri="http://schemas.openxmlformats.org/drawingml/2006/table">
            <a:tbl>
              <a:tblPr>
                <a:noFill/>
                <a:tableStyleId>{F180DA6F-B8D9-40CB-9C17-3DB1A90F2D11}</a:tableStyleId>
              </a:tblPr>
              <a:tblGrid>
                <a:gridCol w="679150">
                  <a:extLst>
                    <a:ext uri="{9D8B030D-6E8A-4147-A177-3AD203B41FA5}">
                      <a16:colId xmlns:a16="http://schemas.microsoft.com/office/drawing/2014/main" xmlns="" val="20000"/>
                    </a:ext>
                  </a:extLst>
                </a:gridCol>
                <a:gridCol w="2186950">
                  <a:extLst>
                    <a:ext uri="{9D8B030D-6E8A-4147-A177-3AD203B41FA5}">
                      <a16:colId xmlns:a16="http://schemas.microsoft.com/office/drawing/2014/main" xmlns="" val="20001"/>
                    </a:ext>
                  </a:extLst>
                </a:gridCol>
                <a:gridCol w="547850">
                  <a:extLst>
                    <a:ext uri="{9D8B030D-6E8A-4147-A177-3AD203B41FA5}">
                      <a16:colId xmlns:a16="http://schemas.microsoft.com/office/drawing/2014/main" xmlns="" val="20002"/>
                    </a:ext>
                  </a:extLst>
                </a:gridCol>
                <a:gridCol w="2623875">
                  <a:extLst>
                    <a:ext uri="{9D8B030D-6E8A-4147-A177-3AD203B41FA5}">
                      <a16:colId xmlns:a16="http://schemas.microsoft.com/office/drawing/2014/main" xmlns="" val="20003"/>
                    </a:ext>
                  </a:extLst>
                </a:gridCol>
                <a:gridCol w="555325">
                  <a:extLst>
                    <a:ext uri="{9D8B030D-6E8A-4147-A177-3AD203B41FA5}">
                      <a16:colId xmlns:a16="http://schemas.microsoft.com/office/drawing/2014/main" xmlns="" val="20004"/>
                    </a:ext>
                  </a:extLst>
                </a:gridCol>
                <a:gridCol w="2122925">
                  <a:extLst>
                    <a:ext uri="{9D8B030D-6E8A-4147-A177-3AD203B41FA5}">
                      <a16:colId xmlns:a16="http://schemas.microsoft.com/office/drawing/2014/main" xmlns="" val="20005"/>
                    </a:ext>
                  </a:extLst>
                </a:gridCol>
              </a:tblGrid>
              <a:tr h="387837">
                <a:tc gridSpan="2">
                  <a:txBody>
                    <a:bodyPr/>
                    <a:lstStyle/>
                    <a:p>
                      <a:pPr marL="0" lvl="0" indent="0" algn="ctr" rtl="0">
                        <a:spcBef>
                          <a:spcPts val="0"/>
                        </a:spcBef>
                        <a:spcAft>
                          <a:spcPts val="0"/>
                        </a:spcAft>
                        <a:buNone/>
                      </a:pPr>
                      <a:r>
                        <a:rPr lang="ru" sz="1200" b="1" dirty="0">
                          <a:latin typeface="PT Serif"/>
                          <a:ea typeface="PT Serif"/>
                          <a:cs typeface="PT Serif"/>
                          <a:sym typeface="PT Serif"/>
                        </a:rPr>
                        <a:t>ежегодно</a:t>
                      </a:r>
                      <a:endParaRPr sz="1200" b="1" dirty="0">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ru-RU"/>
                    </a:p>
                  </a:txBody>
                  <a:tcPr/>
                </a:tc>
                <a:tc gridSpan="2">
                  <a:txBody>
                    <a:bodyPr/>
                    <a:lstStyle/>
                    <a:p>
                      <a:pPr marL="0" lvl="0" indent="0" algn="ctr" rtl="0">
                        <a:spcBef>
                          <a:spcPts val="0"/>
                        </a:spcBef>
                        <a:spcAft>
                          <a:spcPts val="0"/>
                        </a:spcAft>
                        <a:buNone/>
                      </a:pPr>
                      <a:r>
                        <a:rPr lang="ru" sz="1200" b="1" dirty="0">
                          <a:latin typeface="PT Serif"/>
                          <a:ea typeface="PT Serif"/>
                          <a:cs typeface="PT Serif"/>
                          <a:sym typeface="PT Serif"/>
                        </a:rPr>
                        <a:t>единовременно</a:t>
                      </a:r>
                      <a:endParaRPr sz="1200" b="1" dirty="0">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ru-RU"/>
                    </a:p>
                  </a:txBody>
                  <a:tcPr/>
                </a:tc>
                <a:tc gridSpan="2">
                  <a:txBody>
                    <a:bodyPr/>
                    <a:lstStyle/>
                    <a:p>
                      <a:pPr marL="0" lvl="0" indent="0" algn="ctr" rtl="0">
                        <a:spcBef>
                          <a:spcPts val="0"/>
                        </a:spcBef>
                        <a:spcAft>
                          <a:spcPts val="0"/>
                        </a:spcAft>
                        <a:buNone/>
                      </a:pPr>
                      <a:r>
                        <a:rPr lang="ru" sz="1200" b="1" dirty="0">
                          <a:latin typeface="PT Serif"/>
                          <a:ea typeface="PT Serif"/>
                          <a:cs typeface="PT Serif"/>
                          <a:sym typeface="PT Serif"/>
                        </a:rPr>
                        <a:t>ежемесячно</a:t>
                      </a:r>
                      <a:endParaRPr sz="1200" b="1" dirty="0">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ru-RU"/>
                    </a:p>
                  </a:txBody>
                  <a:tcPr/>
                </a:tc>
                <a:extLst>
                  <a:ext uri="{0D108BD9-81ED-4DB2-BD59-A6C34878D82A}">
                    <a16:rowId xmlns:a16="http://schemas.microsoft.com/office/drawing/2014/main" xmlns="" val="10000"/>
                  </a:ext>
                </a:extLst>
              </a:tr>
              <a:tr h="442913">
                <a:tc>
                  <a:txBody>
                    <a:bodyPr/>
                    <a:lstStyle/>
                    <a:p>
                      <a:pPr marL="0" lvl="0" indent="0" algn="ctr" rtl="0">
                        <a:spcBef>
                          <a:spcPts val="0"/>
                        </a:spcBef>
                        <a:spcAft>
                          <a:spcPts val="0"/>
                        </a:spcAft>
                        <a:buNone/>
                      </a:pPr>
                      <a:r>
                        <a:rPr lang="ru" sz="1300">
                          <a:latin typeface="PT Serif"/>
                          <a:ea typeface="PT Serif"/>
                          <a:cs typeface="PT Serif"/>
                          <a:sym typeface="PT Serif"/>
                        </a:rPr>
                        <a:t>0471</a:t>
                      </a:r>
                      <a:endParaRPr sz="1300">
                        <a:latin typeface="PT Serif"/>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выплата пособия на приобретение учебной литературы и письменных принадлежностей</a:t>
                      </a:r>
                      <a:endParaRPr sz="1500" dirty="0">
                        <a:latin typeface="PT Serif"/>
                        <a:ea typeface="PT Serif"/>
                        <a:cs typeface="PT Serif"/>
                        <a:sym typeface="PT Serif"/>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 sz="1300" dirty="0">
                          <a:latin typeface="PT Serif"/>
                          <a:ea typeface="PT Serif"/>
                          <a:cs typeface="PT Serif"/>
                          <a:sym typeface="PT Serif"/>
                        </a:rPr>
                        <a:t>0428</a:t>
                      </a:r>
                      <a:endParaRPr sz="1300" dirty="0">
                        <a:latin typeface="PT Serif"/>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выплата материальной помощи студентам и слушателям, осваивающим программы профессионального обучения</a:t>
                      </a:r>
                      <a:endParaRPr sz="1500" dirty="0">
                        <a:latin typeface="PT Serif"/>
                        <a:ea typeface="PT Serif"/>
                        <a:cs typeface="PT Serif"/>
                        <a:sym typeface="PT Serif"/>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 sz="1300" dirty="0">
                          <a:latin typeface="PT Serif"/>
                          <a:ea typeface="PT Serif"/>
                          <a:cs typeface="PT Serif"/>
                          <a:sym typeface="PT Serif"/>
                        </a:rPr>
                        <a:t>0485</a:t>
                      </a:r>
                      <a:endParaRPr sz="1300" dirty="0">
                        <a:latin typeface="PT Serif"/>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выплата государственной социальной стипендии</a:t>
                      </a:r>
                      <a:endParaRPr sz="800" dirty="0">
                        <a:latin typeface="PT Serif"/>
                        <a:ea typeface="PT Serif"/>
                        <a:cs typeface="PT Serif"/>
                        <a:sym typeface="PT Serif"/>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xmlns="" val="10001"/>
                  </a:ext>
                </a:extLst>
              </a:tr>
              <a:tr h="437228">
                <a:tc>
                  <a:txBody>
                    <a:bodyPr/>
                    <a:lstStyle/>
                    <a:p>
                      <a:pPr marL="0" lvl="0" indent="0" algn="ctr" rtl="0">
                        <a:spcBef>
                          <a:spcPts val="0"/>
                        </a:spcBef>
                        <a:spcAft>
                          <a:spcPts val="0"/>
                        </a:spcAft>
                        <a:buNone/>
                      </a:pPr>
                      <a:r>
                        <a:rPr lang="ru" sz="1300">
                          <a:latin typeface="PT Serif"/>
                          <a:ea typeface="PT Serif"/>
                          <a:cs typeface="PT Serif"/>
                          <a:sym typeface="PT Serif"/>
                        </a:rPr>
                        <a:t>0563</a:t>
                      </a:r>
                      <a:endParaRPr sz="1300">
                        <a:latin typeface="PT Serif"/>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обеспечение бесплатным проездом один раз в год к месту жительства и обратно к месту учебы (выдача билетов)</a:t>
                      </a:r>
                      <a:endParaRPr sz="1500" dirty="0">
                        <a:latin typeface="PT Serif"/>
                        <a:ea typeface="PT Serif"/>
                        <a:cs typeface="PT Serif"/>
                        <a:sym typeface="PT Serif"/>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 sz="1300" dirty="0">
                          <a:latin typeface="PT Serif"/>
                          <a:ea typeface="PT Serif"/>
                          <a:cs typeface="PT Serif"/>
                          <a:sym typeface="PT Serif"/>
                        </a:rPr>
                        <a:t>0469</a:t>
                      </a:r>
                      <a:endParaRPr sz="1300" dirty="0">
                        <a:latin typeface="PT Serif"/>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единовременное пособие педагогическому работнику на обзаведение хозяйством</a:t>
                      </a:r>
                      <a:endParaRPr sz="1500" dirty="0">
                        <a:latin typeface="PT Serif"/>
                        <a:ea typeface="PT Serif"/>
                        <a:cs typeface="PT Serif"/>
                        <a:sym typeface="PT Serif"/>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 sz="1300" dirty="0">
                          <a:latin typeface="PT Serif"/>
                          <a:ea typeface="PT Serif"/>
                          <a:cs typeface="PT Serif"/>
                          <a:sym typeface="PT Serif"/>
                        </a:rPr>
                        <a:t>0552</a:t>
                      </a:r>
                      <a:endParaRPr sz="1300" dirty="0">
                        <a:latin typeface="PT Serif"/>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компенсация стоимости проезда на общественном транспорте</a:t>
                      </a:r>
                      <a:endParaRPr sz="800" dirty="0">
                        <a:latin typeface="PT Serif"/>
                        <a:ea typeface="PT Serif"/>
                        <a:cs typeface="PT Serif"/>
                        <a:sym typeface="PT Serif"/>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2"/>
                  </a:ext>
                </a:extLst>
              </a:tr>
              <a:tr h="0">
                <a:tc>
                  <a:txBody>
                    <a:bodyPr/>
                    <a:lstStyle/>
                    <a:p>
                      <a:pPr marL="0" lvl="0" indent="0" algn="ctr" rtl="0">
                        <a:spcBef>
                          <a:spcPts val="0"/>
                        </a:spcBef>
                        <a:spcAft>
                          <a:spcPts val="0"/>
                        </a:spcAft>
                        <a:buNone/>
                      </a:pPr>
                      <a:r>
                        <a:rPr lang="ru" sz="1300">
                          <a:latin typeface="PT Serif"/>
                          <a:ea typeface="PT Serif"/>
                          <a:cs typeface="PT Serif"/>
                          <a:sym typeface="PT Serif"/>
                        </a:rPr>
                        <a:t>0587</a:t>
                      </a:r>
                      <a:endParaRPr sz="1300">
                        <a:latin typeface="PT Serif"/>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6350"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денежная компенсация на приобретение комплекта одежды, обуви, мягкого инвентаря</a:t>
                      </a:r>
                      <a:endParaRPr sz="1500" dirty="0">
                        <a:latin typeface="PT Serif"/>
                        <a:ea typeface="PT Serif"/>
                        <a:cs typeface="PT Serif"/>
                        <a:sym typeface="PT Serif"/>
                      </a:endParaRPr>
                    </a:p>
                  </a:txBody>
                  <a:tcPr marL="91425" marR="91425" marT="91425" marB="91425" anchor="ctr">
                    <a:lnL w="6350" cap="flat" cmpd="sng">
                      <a:solidFill>
                        <a:schemeClr val="dk2">
                          <a:alpha val="0"/>
                        </a:schemeClr>
                      </a:solidFill>
                      <a:prstDash val="solid"/>
                      <a:round/>
                      <a:headEnd type="none" w="sm" len="sm"/>
                      <a:tailEnd type="none" w="sm" len="sm"/>
                    </a:lnL>
                    <a:lnR w="6350"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 sz="1300">
                          <a:latin typeface="PT Serif"/>
                          <a:ea typeface="PT Serif"/>
                          <a:cs typeface="PT Serif"/>
                          <a:sym typeface="PT Serif"/>
                        </a:rPr>
                        <a:t>0475</a:t>
                      </a:r>
                      <a:endParaRPr sz="1300">
                        <a:latin typeface="PT Serif"/>
                        <a:ea typeface="PT Serif"/>
                        <a:cs typeface="PT Serif"/>
                        <a:sym typeface="PT Serif"/>
                      </a:endParaRPr>
                    </a:p>
                  </a:txBody>
                  <a:tcPr marL="91425" marR="91425" marT="91425" marB="91425" anchor="ctr">
                    <a:lnL w="6350" cap="flat" cmpd="sng">
                      <a:solidFill>
                        <a:schemeClr val="dk2"/>
                      </a:solidFill>
                      <a:prstDash val="solid"/>
                      <a:round/>
                      <a:headEnd type="none" w="sm" len="sm"/>
                      <a:tailEnd type="none" w="sm" len="sm"/>
                    </a:lnL>
                    <a:lnR w="6350"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денежная компенсация на приобретение комплекта одежды, обуви, мягкого инвентаря для выпускников единовременное денежное пособие выпускникам</a:t>
                      </a:r>
                      <a:endParaRPr dirty="0">
                        <a:latin typeface="PT Serif"/>
                        <a:ea typeface="PT Serif"/>
                        <a:cs typeface="PT Serif"/>
                        <a:sym typeface="PT Serif"/>
                      </a:endParaRPr>
                    </a:p>
                  </a:txBody>
                  <a:tcPr marL="91425" marR="91425" marT="91425" marB="91425" anchor="ctr">
                    <a:lnL w="6350" cap="flat" cmpd="sng">
                      <a:solidFill>
                        <a:schemeClr val="dk2">
                          <a:alpha val="0"/>
                        </a:schemeClr>
                      </a:solidFill>
                      <a:prstDash val="solid"/>
                      <a:round/>
                      <a:headEnd type="none" w="sm" len="sm"/>
                      <a:tailEnd type="none" w="sm" len="sm"/>
                    </a:lnL>
                    <a:lnR w="6350"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 sz="1300" dirty="0">
                          <a:latin typeface="PT Serif"/>
                          <a:ea typeface="PT Serif"/>
                          <a:cs typeface="PT Serif"/>
                          <a:sym typeface="PT Serif"/>
                        </a:rPr>
                        <a:t>0583</a:t>
                      </a:r>
                      <a:endParaRPr sz="1300" dirty="0">
                        <a:latin typeface="PT Serif"/>
                        <a:ea typeface="PT Serif"/>
                        <a:cs typeface="PT Serif"/>
                        <a:sym typeface="PT Serif"/>
                      </a:endParaRPr>
                    </a:p>
                  </a:txBody>
                  <a:tcPr marL="91425" marR="91425" marT="91425" marB="91425" anchor="ctr">
                    <a:lnL w="6350" cap="flat" cmpd="sng">
                      <a:solidFill>
                        <a:schemeClr val="dk2"/>
                      </a:solidFill>
                      <a:prstDash val="solid"/>
                      <a:round/>
                      <a:headEnd type="none" w="sm" len="sm"/>
                      <a:tailEnd type="none" w="sm" len="sm"/>
                    </a:lnL>
                    <a:lnR w="6350"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денежная компенсация на обеспечение бесплатным </a:t>
                      </a:r>
                      <a:r>
                        <a:rPr lang="ru" sz="800" dirty="0" smtClean="0">
                          <a:latin typeface="PT Serif"/>
                          <a:ea typeface="PT Serif"/>
                          <a:cs typeface="PT Serif"/>
                          <a:sym typeface="PT Serif"/>
                        </a:rPr>
                        <a:t>питанием</a:t>
                      </a:r>
                      <a:endParaRPr sz="1500" dirty="0">
                        <a:latin typeface="PT Serif"/>
                        <a:ea typeface="PT Serif"/>
                        <a:cs typeface="PT Serif"/>
                        <a:sym typeface="PT Serif"/>
                      </a:endParaRPr>
                    </a:p>
                  </a:txBody>
                  <a:tcPr marL="91425" marR="91425" marT="91425" marB="91425" anchor="ctr">
                    <a:lnL w="6350"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3"/>
                  </a:ext>
                </a:extLst>
              </a:tr>
              <a:tr h="337050">
                <a:tc>
                  <a:txBody>
                    <a:bodyPr/>
                    <a:lstStyle/>
                    <a:p>
                      <a:pPr marL="0" lvl="0" indent="0" algn="ctr" rtl="0">
                        <a:spcBef>
                          <a:spcPts val="0"/>
                        </a:spcBef>
                        <a:spcAft>
                          <a:spcPts val="0"/>
                        </a:spcAft>
                        <a:buNone/>
                      </a:pPr>
                      <a:r>
                        <a:rPr lang="ru-RU" sz="1300" b="0" i="0" u="none" strike="noStrike" cap="none" dirty="0" smtClean="0">
                          <a:solidFill>
                            <a:srgbClr val="FF0000"/>
                          </a:solidFill>
                          <a:effectLst/>
                          <a:latin typeface="PT Serif" panose="020B0604020202020204" charset="-52"/>
                          <a:ea typeface="Arial"/>
                          <a:cs typeface="Arial"/>
                          <a:sym typeface="Arial"/>
                        </a:rPr>
                        <a:t>0835</a:t>
                      </a:r>
                      <a:endParaRPr sz="1300" dirty="0">
                        <a:solidFill>
                          <a:srgbClr val="FF0000"/>
                        </a:solidFill>
                        <a:latin typeface="PT Serif" panose="020B0604020202020204" charset="-52"/>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just" rtl="0">
                        <a:spcBef>
                          <a:spcPts val="0"/>
                        </a:spcBef>
                        <a:spcAft>
                          <a:spcPts val="0"/>
                        </a:spcAft>
                        <a:buNone/>
                      </a:pPr>
                      <a:r>
                        <a:rPr lang="ru-RU" sz="800" b="0" i="0" u="none" strike="noStrike" cap="none" dirty="0" smtClean="0">
                          <a:solidFill>
                            <a:srgbClr val="FF0000"/>
                          </a:solidFill>
                          <a:effectLst/>
                          <a:latin typeface="PT Serif" panose="020B0604020202020204" charset="-52"/>
                          <a:ea typeface="Arial"/>
                          <a:cs typeface="Arial"/>
                          <a:sym typeface="Arial"/>
                        </a:rPr>
                        <a:t>Государственное обеспечение одеждой, обувью, мягким инвентарем</a:t>
                      </a:r>
                      <a:endParaRPr sz="800" dirty="0">
                        <a:solidFill>
                          <a:srgbClr val="FF0000"/>
                        </a:solidFill>
                        <a:latin typeface="PT Serif" panose="020B0604020202020204" charset="-52"/>
                        <a:ea typeface="PT Serif"/>
                        <a:cs typeface="PT Serif"/>
                        <a:sym typeface="PT Serif"/>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 sz="1300">
                          <a:latin typeface="PT Serif"/>
                          <a:ea typeface="PT Serif"/>
                          <a:cs typeface="PT Serif"/>
                          <a:sym typeface="PT Serif"/>
                        </a:rPr>
                        <a:t>0782</a:t>
                      </a:r>
                      <a:endParaRPr sz="1300">
                        <a:latin typeface="PT Serif"/>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обеспечение отдыха и оздоровления детей за счет бюджета</a:t>
                      </a:r>
                      <a:endParaRPr sz="1500" dirty="0">
                        <a:latin typeface="PT Serif"/>
                        <a:ea typeface="PT Serif"/>
                        <a:cs typeface="PT Serif"/>
                        <a:sym typeface="PT Serif"/>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 sz="1300">
                          <a:latin typeface="PT Serif"/>
                          <a:ea typeface="PT Serif"/>
                          <a:cs typeface="PT Serif"/>
                          <a:sym typeface="PT Serif"/>
                        </a:rPr>
                        <a:t>0758</a:t>
                      </a:r>
                      <a:endParaRPr sz="1300">
                        <a:latin typeface="PT Serif"/>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предоставление бесплатного питания</a:t>
                      </a:r>
                      <a:endParaRPr sz="800" dirty="0">
                        <a:latin typeface="PT Serif"/>
                        <a:ea typeface="PT Serif"/>
                        <a:cs typeface="PT Serif"/>
                        <a:sym typeface="PT Serif"/>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4"/>
                  </a:ext>
                </a:extLst>
              </a:tr>
              <a:tr h="0">
                <a:tc>
                  <a:txBody>
                    <a:bodyPr/>
                    <a:lstStyle/>
                    <a:p>
                      <a:pPr marL="0" lvl="0" indent="0" algn="ctr" rtl="0">
                        <a:spcBef>
                          <a:spcPts val="0"/>
                        </a:spcBef>
                        <a:spcAft>
                          <a:spcPts val="0"/>
                        </a:spcAft>
                        <a:buNone/>
                      </a:pPr>
                      <a:endParaRPr sz="1500">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500">
                        <a:latin typeface="PT Serif"/>
                        <a:ea typeface="PT Serif"/>
                        <a:cs typeface="PT Serif"/>
                        <a:sym typeface="PT Serif"/>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500">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500" dirty="0">
                        <a:latin typeface="PT Serif"/>
                        <a:ea typeface="PT Serif"/>
                        <a:cs typeface="PT Serif"/>
                        <a:sym typeface="PT Serif"/>
                      </a:endParaRPr>
                    </a:p>
                  </a:txBody>
                  <a:tcPr marL="91425" marR="91425" marT="91425" marB="91425">
                    <a:lnL w="9525" cap="flat" cmpd="sng">
                      <a:solidFill>
                        <a:schemeClr val="dk2">
                          <a:alpha val="0"/>
                        </a:schemeClr>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 sz="1300" dirty="0">
                          <a:latin typeface="PT Serif"/>
                          <a:ea typeface="PT Serif"/>
                          <a:cs typeface="PT Serif"/>
                          <a:sym typeface="PT Serif"/>
                        </a:rPr>
                        <a:t>0760</a:t>
                      </a:r>
                      <a:endParaRPr sz="1300" dirty="0">
                        <a:latin typeface="PT Serif"/>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ru" sz="800" dirty="0">
                          <a:latin typeface="PT Serif"/>
                          <a:ea typeface="PT Serif"/>
                          <a:cs typeface="PT Serif"/>
                          <a:sym typeface="PT Serif"/>
                        </a:rPr>
                        <a:t>обеспечение бесплатным проездом на городском, пригородном транспорте, в сельской местности на внутрирайонном транспорте (кроме такси)</a:t>
                      </a:r>
                      <a:endParaRPr sz="800" dirty="0">
                        <a:latin typeface="PT Serif"/>
                        <a:ea typeface="PT Serif"/>
                        <a:cs typeface="PT Serif"/>
                        <a:sym typeface="PT Serif"/>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xmlns="" val="10005"/>
                  </a:ext>
                </a:extLst>
              </a:tr>
              <a:tr h="337050">
                <a:tc>
                  <a:txBody>
                    <a:bodyPr/>
                    <a:lstStyle/>
                    <a:p>
                      <a:pPr marL="0" lvl="0" indent="0" algn="ctr" rtl="0">
                        <a:spcBef>
                          <a:spcPts val="0"/>
                        </a:spcBef>
                        <a:spcAft>
                          <a:spcPts val="0"/>
                        </a:spcAft>
                        <a:buNone/>
                      </a:pPr>
                      <a:endParaRPr sz="1500">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500">
                        <a:latin typeface="PT Serif"/>
                        <a:ea typeface="PT Serif"/>
                        <a:cs typeface="PT Serif"/>
                        <a:sym typeface="PT Serif"/>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500">
                        <a:latin typeface="PT Serif"/>
                        <a:ea typeface="PT Serif"/>
                        <a:cs typeface="PT Serif"/>
                        <a:sym typeface="PT Serif"/>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500" dirty="0">
                        <a:latin typeface="PT Serif"/>
                        <a:ea typeface="PT Serif"/>
                        <a:cs typeface="PT Serif"/>
                        <a:sym typeface="PT Serif"/>
                      </a:endParaRPr>
                    </a:p>
                  </a:txBody>
                  <a:tcPr marL="91425" marR="91425" marT="91425" marB="91425">
                    <a:lnL w="9525" cap="flat" cmpd="sng">
                      <a:solidFill>
                        <a:schemeClr val="dk2">
                          <a:alpha val="0"/>
                        </a:schemeClr>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ru-RU" sz="1300" b="0" i="0" u="none" strike="noStrike" cap="none" dirty="0" smtClean="0">
                          <a:solidFill>
                            <a:srgbClr val="FF0000"/>
                          </a:solidFill>
                          <a:effectLst/>
                          <a:latin typeface="PT Serif" panose="020B0604020202020204" charset="-52"/>
                          <a:ea typeface="Arial"/>
                          <a:cs typeface="Arial"/>
                          <a:sym typeface="Arial"/>
                        </a:rPr>
                        <a:t>5505</a:t>
                      </a:r>
                      <a:endParaRPr sz="1300" dirty="0">
                        <a:solidFill>
                          <a:srgbClr val="FF0000"/>
                        </a:solidFill>
                        <a:latin typeface="PT Serif" panose="020B0604020202020204" charset="-52"/>
                        <a:ea typeface="PT Serif"/>
                        <a:cs typeface="PT Serif"/>
                        <a:sym typeface="PT Serif"/>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just" rtl="0">
                        <a:spcBef>
                          <a:spcPts val="0"/>
                        </a:spcBef>
                        <a:spcAft>
                          <a:spcPts val="0"/>
                        </a:spcAft>
                        <a:buNone/>
                      </a:pPr>
                      <a:r>
                        <a:rPr lang="ru-RU" sz="800" b="0" i="0" u="none" strike="noStrike" cap="none" dirty="0" smtClean="0">
                          <a:solidFill>
                            <a:srgbClr val="FF0000"/>
                          </a:solidFill>
                          <a:effectLst/>
                          <a:latin typeface="PT Serif" panose="020B0604020202020204" charset="-52"/>
                          <a:ea typeface="Arial"/>
                          <a:cs typeface="Arial"/>
                          <a:sym typeface="Arial"/>
                        </a:rPr>
                        <a:t>Компенсация затрат родителям на получение обучающимися общего образования в форме семейного образования</a:t>
                      </a:r>
                      <a:endParaRPr sz="800" dirty="0">
                        <a:solidFill>
                          <a:srgbClr val="FF0000"/>
                        </a:solidFill>
                        <a:latin typeface="PT Serif" panose="020B0604020202020204" charset="-52"/>
                        <a:ea typeface="PT Serif"/>
                        <a:cs typeface="PT Serif"/>
                        <a:sym typeface="PT Serif"/>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727650" y="712625"/>
            <a:ext cx="7688700" cy="4926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ru" sz="2000" dirty="0">
                <a:latin typeface="PT Serif"/>
                <a:ea typeface="PT Serif"/>
                <a:cs typeface="PT Serif"/>
                <a:sym typeface="PT Serif"/>
              </a:rPr>
              <a:t>Сроки предоставления ежемесячных МСЗ</a:t>
            </a:r>
            <a:endParaRPr sz="2000" dirty="0">
              <a:latin typeface="PT Serif"/>
              <a:ea typeface="PT Serif"/>
              <a:cs typeface="PT Serif"/>
              <a:sym typeface="PT Serif"/>
            </a:endParaRPr>
          </a:p>
        </p:txBody>
      </p:sp>
      <p:sp>
        <p:nvSpPr>
          <p:cNvPr id="187" name="Google Shape;187;p29"/>
          <p:cNvSpPr txBox="1">
            <a:spLocks noGrp="1"/>
          </p:cNvSpPr>
          <p:nvPr>
            <p:ph type="body" idx="1"/>
          </p:nvPr>
        </p:nvSpPr>
        <p:spPr>
          <a:xfrm>
            <a:off x="727650" y="1151750"/>
            <a:ext cx="7688700" cy="390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solidFill>
                <a:schemeClr val="dk2"/>
              </a:solidFill>
              <a:highlight>
                <a:schemeClr val="accent4"/>
              </a:highlight>
              <a:latin typeface="PT Serif" panose="020B0604020202020204" charset="-52"/>
              <a:ea typeface="Arial"/>
              <a:cs typeface="Arial"/>
              <a:sym typeface="Arial"/>
            </a:endParaRPr>
          </a:p>
          <a:p>
            <a:pPr marL="0" lvl="0" indent="0" algn="ctr" rtl="0">
              <a:lnSpc>
                <a:spcPct val="100000"/>
              </a:lnSpc>
              <a:spcBef>
                <a:spcPts val="0"/>
              </a:spcBef>
              <a:spcAft>
                <a:spcPts val="0"/>
              </a:spcAft>
              <a:buNone/>
            </a:pPr>
            <a:r>
              <a:rPr lang="ru" sz="1500" dirty="0">
                <a:solidFill>
                  <a:schemeClr val="dk2"/>
                </a:solidFill>
                <a:latin typeface="PT Serif" panose="020B0604020202020204" charset="-52"/>
                <a:ea typeface="PT Serif"/>
                <a:cs typeface="PT Serif"/>
                <a:sym typeface="PT Serif"/>
              </a:rPr>
              <a:t>ВАЖНО! </a:t>
            </a:r>
            <a:endParaRPr sz="1500" dirty="0">
              <a:solidFill>
                <a:schemeClr val="dk2"/>
              </a:solidFill>
              <a:latin typeface="PT Serif" panose="020B0604020202020204" charset="-52"/>
              <a:ea typeface="PT Serif"/>
              <a:cs typeface="PT Serif"/>
              <a:sym typeface="PT Serif"/>
            </a:endParaRPr>
          </a:p>
          <a:p>
            <a:pPr marL="0" lvl="0" indent="0" algn="ctr" rtl="0">
              <a:lnSpc>
                <a:spcPct val="100000"/>
              </a:lnSpc>
              <a:spcBef>
                <a:spcPts val="0"/>
              </a:spcBef>
              <a:spcAft>
                <a:spcPts val="0"/>
              </a:spcAft>
              <a:buNone/>
            </a:pPr>
            <a:r>
              <a:rPr lang="ru" b="1" dirty="0">
                <a:solidFill>
                  <a:schemeClr val="dk2"/>
                </a:solidFill>
                <a:latin typeface="PT Serif" panose="020B0604020202020204" charset="-52"/>
                <a:ea typeface="PT Serif"/>
                <a:cs typeface="PT Serif"/>
                <a:sym typeface="PT Serif"/>
              </a:rPr>
              <a:t>Указывается </a:t>
            </a:r>
            <a:r>
              <a:rPr lang="ru" b="1" u="sng" dirty="0">
                <a:solidFill>
                  <a:schemeClr val="dk2"/>
                </a:solidFill>
                <a:latin typeface="PT Serif" panose="020B0604020202020204" charset="-52"/>
                <a:ea typeface="PT Serif"/>
                <a:cs typeface="PT Serif"/>
                <a:sym typeface="PT Serif"/>
              </a:rPr>
              <a:t>точный период в месяце</a:t>
            </a:r>
            <a:r>
              <a:rPr lang="ru" b="1" dirty="0">
                <a:solidFill>
                  <a:schemeClr val="dk2"/>
                </a:solidFill>
                <a:latin typeface="PT Serif" panose="020B0604020202020204" charset="-52"/>
                <a:ea typeface="PT Serif"/>
                <a:cs typeface="PT Serif"/>
                <a:sym typeface="PT Serif"/>
              </a:rPr>
              <a:t>, за который получают меру.</a:t>
            </a:r>
            <a:endParaRPr b="1" dirty="0">
              <a:solidFill>
                <a:schemeClr val="dk2"/>
              </a:solidFill>
              <a:latin typeface="PT Serif" panose="020B0604020202020204" charset="-52"/>
              <a:ea typeface="PT Serif"/>
              <a:cs typeface="PT Serif"/>
              <a:sym typeface="PT Serif"/>
            </a:endParaRPr>
          </a:p>
          <a:p>
            <a:pPr marL="0" lvl="0" indent="0" algn="ctr" rtl="0">
              <a:lnSpc>
                <a:spcPct val="100000"/>
              </a:lnSpc>
              <a:spcBef>
                <a:spcPts val="0"/>
              </a:spcBef>
              <a:spcAft>
                <a:spcPts val="0"/>
              </a:spcAft>
              <a:buNone/>
            </a:pPr>
            <a:r>
              <a:rPr lang="ru" b="1" u="sng" dirty="0">
                <a:solidFill>
                  <a:schemeClr val="dk2"/>
                </a:solidFill>
                <a:latin typeface="PT Serif" panose="020B0604020202020204" charset="-52"/>
                <a:ea typeface="PT Serif"/>
                <a:cs typeface="PT Serif"/>
                <a:sym typeface="PT Serif"/>
              </a:rPr>
              <a:t> Период не может превышать более 1 месяца.</a:t>
            </a:r>
            <a:endParaRPr b="1" u="sng" dirty="0">
              <a:solidFill>
                <a:schemeClr val="dk2"/>
              </a:solidFill>
              <a:latin typeface="PT Serif" panose="020B0604020202020204" charset="-52"/>
              <a:ea typeface="PT Serif"/>
              <a:cs typeface="PT Serif"/>
              <a:sym typeface="PT Serif"/>
            </a:endParaRPr>
          </a:p>
          <a:p>
            <a:pPr marL="0" lvl="0" indent="0" algn="ctr" rtl="0">
              <a:lnSpc>
                <a:spcPct val="100000"/>
              </a:lnSpc>
              <a:spcBef>
                <a:spcPts val="0"/>
              </a:spcBef>
              <a:spcAft>
                <a:spcPts val="0"/>
              </a:spcAft>
              <a:buNone/>
            </a:pPr>
            <a:endParaRPr b="1" dirty="0">
              <a:solidFill>
                <a:schemeClr val="dk2"/>
              </a:solidFill>
              <a:latin typeface="PT Serif" panose="020B0604020202020204" charset="-52"/>
              <a:ea typeface="PT Serif"/>
              <a:cs typeface="PT Serif"/>
              <a:sym typeface="PT Serif"/>
            </a:endParaRPr>
          </a:p>
          <a:p>
            <a:pPr marL="0" lvl="0" indent="0" algn="l" rtl="0">
              <a:lnSpc>
                <a:spcPct val="100000"/>
              </a:lnSpc>
              <a:spcBef>
                <a:spcPts val="0"/>
              </a:spcBef>
              <a:spcAft>
                <a:spcPts val="0"/>
              </a:spcAft>
              <a:buNone/>
            </a:pPr>
            <a:r>
              <a:rPr lang="ru" sz="1500" u="sng" dirty="0">
                <a:solidFill>
                  <a:schemeClr val="dk2"/>
                </a:solidFill>
                <a:latin typeface="PT Serif" panose="020B0604020202020204" charset="-52"/>
                <a:ea typeface="PT Serif"/>
                <a:cs typeface="PT Serif"/>
                <a:sym typeface="PT Serif"/>
              </a:rPr>
              <a:t>Сроки:</a:t>
            </a:r>
            <a:endParaRPr sz="1500" u="sng" dirty="0">
              <a:solidFill>
                <a:schemeClr val="dk2"/>
              </a:solidFill>
              <a:latin typeface="PT Serif" panose="020B0604020202020204" charset="-52"/>
              <a:ea typeface="PT Serif"/>
              <a:cs typeface="PT Serif"/>
              <a:sym typeface="PT Serif"/>
            </a:endParaRPr>
          </a:p>
          <a:p>
            <a:pPr marL="0" lvl="0" indent="0" algn="l" rtl="0">
              <a:lnSpc>
                <a:spcPct val="100000"/>
              </a:lnSpc>
              <a:spcBef>
                <a:spcPts val="0"/>
              </a:spcBef>
              <a:spcAft>
                <a:spcPts val="0"/>
              </a:spcAft>
              <a:buNone/>
            </a:pPr>
            <a:r>
              <a:rPr lang="ru" sz="1500" dirty="0">
                <a:solidFill>
                  <a:schemeClr val="dk2"/>
                </a:solidFill>
                <a:latin typeface="PT Serif" panose="020B0604020202020204" charset="-52"/>
                <a:ea typeface="PT Serif"/>
                <a:cs typeface="PT Serif"/>
                <a:sym typeface="PT Serif"/>
              </a:rPr>
              <a:t>1 раз в месяц, по итогу предоставления МСЗ за предыдущий месяц</a:t>
            </a:r>
            <a:endParaRPr sz="1500" dirty="0">
              <a:solidFill>
                <a:schemeClr val="dk2"/>
              </a:solidFill>
              <a:latin typeface="PT Serif" panose="020B0604020202020204" charset="-52"/>
              <a:ea typeface="PT Serif"/>
              <a:cs typeface="PT Serif"/>
              <a:sym typeface="PT Serif"/>
            </a:endParaRPr>
          </a:p>
          <a:p>
            <a:pPr marL="0" lvl="0" indent="0" algn="l" rtl="0">
              <a:lnSpc>
                <a:spcPct val="100000"/>
              </a:lnSpc>
              <a:spcBef>
                <a:spcPts val="0"/>
              </a:spcBef>
              <a:spcAft>
                <a:spcPts val="0"/>
              </a:spcAft>
              <a:buNone/>
            </a:pPr>
            <a:r>
              <a:rPr lang="ru" sz="1500" dirty="0">
                <a:solidFill>
                  <a:schemeClr val="dk2"/>
                </a:solidFill>
                <a:latin typeface="PT Serif" panose="020B0604020202020204" charset="-52"/>
                <a:ea typeface="PT Serif"/>
                <a:cs typeface="PT Serif"/>
                <a:sym typeface="PT Serif"/>
              </a:rPr>
              <a:t>Дата назначения - дата приказа (н-р, </a:t>
            </a:r>
            <a:r>
              <a:rPr lang="ru" sz="1500" dirty="0" smtClean="0">
                <a:solidFill>
                  <a:schemeClr val="dk2"/>
                </a:solidFill>
                <a:latin typeface="PT Serif" panose="020B0604020202020204" charset="-52"/>
                <a:ea typeface="PT Serif"/>
                <a:cs typeface="PT Serif"/>
                <a:sym typeface="PT Serif"/>
              </a:rPr>
              <a:t>30.08.2022, </a:t>
            </a:r>
            <a:r>
              <a:rPr lang="ru" sz="1500" dirty="0">
                <a:solidFill>
                  <a:schemeClr val="dk2"/>
                </a:solidFill>
                <a:latin typeface="PT Serif" panose="020B0604020202020204" charset="-52"/>
                <a:ea typeface="PT Serif"/>
                <a:cs typeface="PT Serif"/>
                <a:sym typeface="PT Serif"/>
              </a:rPr>
              <a:t>может не меняться до конца календарного года)</a:t>
            </a:r>
            <a:endParaRPr sz="1500" dirty="0">
              <a:solidFill>
                <a:schemeClr val="dk2"/>
              </a:solidFill>
              <a:latin typeface="PT Serif" panose="020B0604020202020204" charset="-52"/>
              <a:ea typeface="PT Serif"/>
              <a:cs typeface="PT Serif"/>
              <a:sym typeface="PT Serif"/>
            </a:endParaRPr>
          </a:p>
          <a:p>
            <a:pPr marL="0" lvl="0" indent="0" algn="l" rtl="0">
              <a:lnSpc>
                <a:spcPct val="100000"/>
              </a:lnSpc>
              <a:spcBef>
                <a:spcPts val="0"/>
              </a:spcBef>
              <a:spcAft>
                <a:spcPts val="0"/>
              </a:spcAft>
              <a:buNone/>
            </a:pPr>
            <a:r>
              <a:rPr lang="ru" sz="1500" dirty="0">
                <a:solidFill>
                  <a:schemeClr val="dk2"/>
                </a:solidFill>
                <a:latin typeface="PT Serif" panose="020B0604020202020204" charset="-52"/>
                <a:ea typeface="PT Serif"/>
                <a:cs typeface="PT Serif"/>
                <a:sym typeface="PT Serif"/>
              </a:rPr>
              <a:t>Дата начала действия: </a:t>
            </a:r>
            <a:r>
              <a:rPr lang="ru" sz="1500" dirty="0" smtClean="0">
                <a:solidFill>
                  <a:schemeClr val="dk2"/>
                </a:solidFill>
                <a:latin typeface="PT Serif" panose="020B0604020202020204" charset="-52"/>
                <a:ea typeface="PT Serif"/>
                <a:cs typeface="PT Serif"/>
                <a:sym typeface="PT Serif"/>
              </a:rPr>
              <a:t>01.09.2022 </a:t>
            </a:r>
            <a:r>
              <a:rPr lang="ru" sz="1500" dirty="0">
                <a:solidFill>
                  <a:schemeClr val="dk2"/>
                </a:solidFill>
                <a:latin typeface="PT Serif" panose="020B0604020202020204" charset="-52"/>
                <a:ea typeface="PT Serif"/>
                <a:cs typeface="PT Serif"/>
                <a:sym typeface="PT Serif"/>
              </a:rPr>
              <a:t>(или другая дата месяца начала действия МСЗ, н-р, </a:t>
            </a:r>
            <a:r>
              <a:rPr lang="ru" sz="1500" dirty="0" smtClean="0">
                <a:solidFill>
                  <a:schemeClr val="dk2"/>
                </a:solidFill>
                <a:latin typeface="PT Serif" panose="020B0604020202020204" charset="-52"/>
                <a:ea typeface="PT Serif"/>
                <a:cs typeface="PT Serif"/>
                <a:sym typeface="PT Serif"/>
              </a:rPr>
              <a:t>15.09.2022)</a:t>
            </a:r>
            <a:endParaRPr sz="1500" dirty="0">
              <a:solidFill>
                <a:schemeClr val="dk2"/>
              </a:solidFill>
              <a:latin typeface="PT Serif" panose="020B0604020202020204" charset="-52"/>
              <a:ea typeface="PT Serif"/>
              <a:cs typeface="PT Serif"/>
              <a:sym typeface="PT Serif"/>
            </a:endParaRPr>
          </a:p>
          <a:p>
            <a:pPr marL="0" lvl="0" indent="0" algn="l" rtl="0">
              <a:lnSpc>
                <a:spcPct val="100000"/>
              </a:lnSpc>
              <a:spcBef>
                <a:spcPts val="0"/>
              </a:spcBef>
              <a:spcAft>
                <a:spcPts val="0"/>
              </a:spcAft>
              <a:buNone/>
            </a:pPr>
            <a:r>
              <a:rPr lang="ru" sz="1500" dirty="0">
                <a:solidFill>
                  <a:schemeClr val="dk2"/>
                </a:solidFill>
                <a:latin typeface="PT Serif" panose="020B0604020202020204" charset="-52"/>
                <a:ea typeface="PT Serif"/>
                <a:cs typeface="PT Serif"/>
                <a:sym typeface="PT Serif"/>
              </a:rPr>
              <a:t>Дата окончания действия: </a:t>
            </a:r>
            <a:r>
              <a:rPr lang="ru" sz="1500" dirty="0" smtClean="0">
                <a:solidFill>
                  <a:schemeClr val="dk2"/>
                </a:solidFill>
                <a:latin typeface="PT Serif" panose="020B0604020202020204" charset="-52"/>
                <a:ea typeface="PT Serif"/>
                <a:cs typeface="PT Serif"/>
                <a:sym typeface="PT Serif"/>
              </a:rPr>
              <a:t>30.09.2022(последняя </a:t>
            </a:r>
            <a:r>
              <a:rPr lang="ru" sz="1500" dirty="0">
                <a:solidFill>
                  <a:schemeClr val="dk2"/>
                </a:solidFill>
                <a:latin typeface="PT Serif" panose="020B0604020202020204" charset="-52"/>
                <a:ea typeface="PT Serif"/>
                <a:cs typeface="PT Serif"/>
                <a:sym typeface="PT Serif"/>
              </a:rPr>
              <a:t>дата месяца или другая дата окончания действия МСЗ в данном месяце)</a:t>
            </a:r>
            <a:endParaRPr sz="1500" dirty="0">
              <a:solidFill>
                <a:schemeClr val="dk2"/>
              </a:solidFill>
              <a:latin typeface="PT Serif" panose="020B0604020202020204" charset="-52"/>
              <a:ea typeface="PT Serif"/>
              <a:cs typeface="PT Serif"/>
              <a:sym typeface="PT Serif"/>
            </a:endParaRPr>
          </a:p>
          <a:p>
            <a:pPr marL="0" lvl="0" indent="0" algn="l" rtl="0">
              <a:lnSpc>
                <a:spcPct val="100000"/>
              </a:lnSpc>
              <a:spcBef>
                <a:spcPts val="0"/>
              </a:spcBef>
              <a:spcAft>
                <a:spcPts val="0"/>
              </a:spcAft>
              <a:buNone/>
            </a:pPr>
            <a:r>
              <a:rPr lang="ru" sz="1500" dirty="0">
                <a:solidFill>
                  <a:schemeClr val="dk2"/>
                </a:solidFill>
                <a:latin typeface="PT Serif" panose="020B0604020202020204" charset="-52"/>
                <a:ea typeface="PT Serif"/>
                <a:cs typeface="PT Serif"/>
                <a:sym typeface="PT Serif"/>
              </a:rPr>
              <a:t>Дата загрузки: в течение 1 рабочего дня по окончанию представления</a:t>
            </a:r>
            <a:endParaRPr sz="1500" dirty="0">
              <a:solidFill>
                <a:schemeClr val="dk2"/>
              </a:solidFill>
              <a:latin typeface="PT Serif" panose="020B0604020202020204" charset="-52"/>
              <a:ea typeface="PT Serif"/>
              <a:cs typeface="PT Serif"/>
              <a:sym typeface="PT Serif"/>
            </a:endParaRPr>
          </a:p>
          <a:p>
            <a:pPr marL="0" lvl="0" indent="0" algn="l" rtl="0">
              <a:lnSpc>
                <a:spcPct val="100000"/>
              </a:lnSpc>
              <a:spcBef>
                <a:spcPts val="0"/>
              </a:spcBef>
              <a:spcAft>
                <a:spcPts val="0"/>
              </a:spcAft>
              <a:buNone/>
            </a:pPr>
            <a:endParaRPr sz="1500" dirty="0">
              <a:solidFill>
                <a:schemeClr val="dk2"/>
              </a:solidFill>
              <a:latin typeface="PT Serif" panose="020B0604020202020204" charset="-52"/>
              <a:ea typeface="PT Serif"/>
              <a:cs typeface="PT Serif"/>
              <a:sym typeface="PT Serif"/>
            </a:endParaRPr>
          </a:p>
          <a:p>
            <a:pPr marL="0" lvl="0" indent="0" algn="l" rtl="0">
              <a:lnSpc>
                <a:spcPct val="100000"/>
              </a:lnSpc>
              <a:spcBef>
                <a:spcPts val="0"/>
              </a:spcBef>
              <a:spcAft>
                <a:spcPts val="0"/>
              </a:spcAft>
              <a:buNone/>
            </a:pPr>
            <a:r>
              <a:rPr lang="ru" sz="1500" dirty="0">
                <a:solidFill>
                  <a:schemeClr val="dk2"/>
                </a:solidFill>
                <a:latin typeface="PT Serif" panose="020B0604020202020204" charset="-52"/>
                <a:ea typeface="PT Serif"/>
                <a:cs typeface="PT Serif"/>
                <a:sym typeface="PT Serif"/>
              </a:rPr>
              <a:t>В случае выплаты ежемесячной МСЗ за несколько месяцев одновременно, сведения предоставляются по каждому месяцу</a:t>
            </a:r>
            <a:r>
              <a:rPr lang="ru" sz="1500" dirty="0" smtClean="0">
                <a:solidFill>
                  <a:schemeClr val="dk2"/>
                </a:solidFill>
                <a:latin typeface="PT Serif" panose="020B0604020202020204" charset="-52"/>
                <a:ea typeface="PT Serif"/>
                <a:cs typeface="PT Serif"/>
                <a:sym typeface="PT Serif"/>
              </a:rPr>
              <a:t>.</a:t>
            </a:r>
            <a:endParaRPr b="1" dirty="0">
              <a:solidFill>
                <a:schemeClr val="dk2"/>
              </a:solidFill>
              <a:highlight>
                <a:schemeClr val="accent4"/>
              </a:highlight>
              <a:latin typeface="PT Serif" panose="020B0604020202020204" charset="-52"/>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7"/>
        <p:cNvGrpSpPr/>
        <p:nvPr/>
      </p:nvGrpSpPr>
      <p:grpSpPr>
        <a:xfrm>
          <a:off x="0" y="0"/>
          <a:ext cx="0" cy="0"/>
          <a:chOff x="0" y="0"/>
          <a:chExt cx="0" cy="0"/>
        </a:xfrm>
      </p:grpSpPr>
      <p:sp>
        <p:nvSpPr>
          <p:cNvPr id="198" name="Google Shape;198;p31"/>
          <p:cNvSpPr txBox="1">
            <a:spLocks noGrp="1"/>
          </p:cNvSpPr>
          <p:nvPr>
            <p:ph type="ctrTitle"/>
          </p:nvPr>
        </p:nvSpPr>
        <p:spPr>
          <a:xfrm>
            <a:off x="3333919" y="2285563"/>
            <a:ext cx="5374312" cy="415468"/>
          </a:xfrm>
          <a:prstGeom prst="rect">
            <a:avLst/>
          </a:prstGeom>
        </p:spPr>
        <p:txBody>
          <a:bodyPr spcFirstLastPara="1" wrap="square" lIns="91425" tIns="91425" rIns="91425" bIns="91425" anchor="t" anchorCtr="0">
            <a:spAutoFit/>
          </a:bodyPr>
          <a:lstStyle/>
          <a:p>
            <a:pPr marL="0" lvl="0" indent="0" algn="r" rtl="0">
              <a:spcBef>
                <a:spcPts val="0"/>
              </a:spcBef>
              <a:spcAft>
                <a:spcPts val="0"/>
              </a:spcAft>
              <a:buNone/>
            </a:pPr>
            <a:endParaRPr sz="1500" dirty="0">
              <a:latin typeface="PT Serif"/>
              <a:ea typeface="PT Serif"/>
              <a:cs typeface="PT Serif"/>
              <a:sym typeface="PT Serif"/>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98" y="3221831"/>
            <a:ext cx="1557337" cy="1557337"/>
          </a:xfrm>
          <a:prstGeom prst="rect">
            <a:avLst/>
          </a:prstGeom>
        </p:spPr>
      </p:pic>
      <p:sp>
        <p:nvSpPr>
          <p:cNvPr id="4" name="Прямоугольник 3"/>
          <p:cNvSpPr/>
          <p:nvPr/>
        </p:nvSpPr>
        <p:spPr>
          <a:xfrm>
            <a:off x="2013435" y="4471391"/>
            <a:ext cx="3344185" cy="307777"/>
          </a:xfrm>
          <a:prstGeom prst="rect">
            <a:avLst/>
          </a:prstGeom>
        </p:spPr>
        <p:txBody>
          <a:bodyPr wrap="none">
            <a:spAutoFit/>
          </a:bodyPr>
          <a:lstStyle/>
          <a:p>
            <a:r>
              <a:rPr lang="ru-RU" u="sng" dirty="0">
                <a:solidFill>
                  <a:srgbClr val="0070C0"/>
                </a:solidFill>
                <a:latin typeface="PT Serif" panose="020B0604020202020204" charset="-52"/>
              </a:rPr>
              <a:t>https://youtu.be/Tc5omaMzcbo?t=2746</a:t>
            </a:r>
          </a:p>
        </p:txBody>
      </p:sp>
      <p:sp>
        <p:nvSpPr>
          <p:cNvPr id="5" name="TextBox 4"/>
          <p:cNvSpPr txBox="1"/>
          <p:nvPr/>
        </p:nvSpPr>
        <p:spPr>
          <a:xfrm>
            <a:off x="456098" y="1278731"/>
            <a:ext cx="8252133" cy="707886"/>
          </a:xfrm>
          <a:prstGeom prst="rect">
            <a:avLst/>
          </a:prstGeom>
          <a:noFill/>
        </p:spPr>
        <p:txBody>
          <a:bodyPr wrap="square" rtlCol="0">
            <a:spAutoFit/>
          </a:bodyPr>
          <a:lstStyle/>
          <a:p>
            <a:pPr algn="ctr"/>
            <a:r>
              <a:rPr lang="ru-RU" sz="2000" b="1" dirty="0" smtClean="0">
                <a:latin typeface="PT Serif" panose="020B0604020202020204" charset="-52"/>
              </a:rPr>
              <a:t>Технологические требования к заполнению и предоставлению сведений для загрузки в ЕГИССО</a:t>
            </a:r>
            <a:endParaRPr lang="ru-RU" sz="2000" b="1" dirty="0">
              <a:latin typeface="PT Serif" panose="020B0604020202020204" charset="-5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19"/>
        <p:cNvGrpSpPr/>
        <p:nvPr/>
      </p:nvGrpSpPr>
      <p:grpSpPr>
        <a:xfrm>
          <a:off x="0" y="0"/>
          <a:ext cx="0" cy="0"/>
          <a:chOff x="0" y="0"/>
          <a:chExt cx="0" cy="0"/>
        </a:xfrm>
      </p:grpSpPr>
      <p:sp>
        <p:nvSpPr>
          <p:cNvPr id="420" name="Google Shape;420;p60"/>
          <p:cNvSpPr txBox="1">
            <a:spLocks noGrp="1"/>
          </p:cNvSpPr>
          <p:nvPr>
            <p:ph type="title"/>
          </p:nvPr>
        </p:nvSpPr>
        <p:spPr>
          <a:xfrm>
            <a:off x="729450" y="707675"/>
            <a:ext cx="7688700" cy="492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ru" sz="2000">
                <a:latin typeface="PT Serif"/>
                <a:ea typeface="PT Serif"/>
                <a:cs typeface="PT Serif"/>
                <a:sym typeface="PT Serif"/>
              </a:rPr>
              <a:t>Контакты</a:t>
            </a:r>
            <a:endParaRPr sz="2000">
              <a:latin typeface="PT Serif"/>
              <a:ea typeface="PT Serif"/>
              <a:cs typeface="PT Serif"/>
              <a:sym typeface="PT Serif"/>
            </a:endParaRPr>
          </a:p>
        </p:txBody>
      </p:sp>
      <p:sp>
        <p:nvSpPr>
          <p:cNvPr id="421" name="Google Shape;421;p60"/>
          <p:cNvSpPr txBox="1">
            <a:spLocks noGrp="1"/>
          </p:cNvSpPr>
          <p:nvPr>
            <p:ph type="body" idx="1"/>
          </p:nvPr>
        </p:nvSpPr>
        <p:spPr>
          <a:xfrm>
            <a:off x="729450" y="1257850"/>
            <a:ext cx="7688700" cy="3355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ru" b="1" dirty="0">
                <a:latin typeface="PT Serif"/>
                <a:ea typeface="PT Serif"/>
                <a:cs typeface="PT Serif"/>
                <a:sym typeface="PT Serif"/>
              </a:rPr>
              <a:t>Региональный оператор ЕГИССО: </a:t>
            </a:r>
            <a:endParaRPr b="1" dirty="0">
              <a:latin typeface="PT Serif"/>
              <a:ea typeface="PT Serif"/>
              <a:cs typeface="PT Serif"/>
              <a:sym typeface="PT Serif"/>
            </a:endParaRPr>
          </a:p>
          <a:p>
            <a:pPr marL="0" lvl="0" indent="0" algn="l" rtl="0">
              <a:lnSpc>
                <a:spcPct val="100000"/>
              </a:lnSpc>
              <a:spcBef>
                <a:spcPts val="1000"/>
              </a:spcBef>
              <a:spcAft>
                <a:spcPts val="0"/>
              </a:spcAft>
              <a:buNone/>
            </a:pPr>
            <a:r>
              <a:rPr lang="ru" dirty="0">
                <a:latin typeface="PT Serif"/>
                <a:ea typeface="PT Serif"/>
                <a:cs typeface="PT Serif"/>
                <a:sym typeface="PT Serif"/>
              </a:rPr>
              <a:t>Отдел операционного сопровождения социально-экономических платформ и мероприятий ГКОУ СО «Хозяйственно-эксплуатационное управление Министерства образования и молодежной политики Свердловской области»</a:t>
            </a:r>
            <a:endParaRPr dirty="0">
              <a:latin typeface="PT Serif"/>
              <a:ea typeface="PT Serif"/>
              <a:cs typeface="PT Serif"/>
              <a:sym typeface="PT Serif"/>
            </a:endParaRPr>
          </a:p>
          <a:p>
            <a:pPr marL="0" lvl="0" indent="0" algn="l" rtl="0">
              <a:lnSpc>
                <a:spcPct val="100000"/>
              </a:lnSpc>
              <a:spcBef>
                <a:spcPts val="1000"/>
              </a:spcBef>
              <a:spcAft>
                <a:spcPts val="0"/>
              </a:spcAft>
              <a:buNone/>
            </a:pPr>
            <a:r>
              <a:rPr lang="ru" u="sng" dirty="0">
                <a:latin typeface="PT Serif"/>
                <a:ea typeface="PT Serif"/>
                <a:cs typeface="PT Serif"/>
                <a:sym typeface="PT Serif"/>
              </a:rPr>
              <a:t>Руководитель:</a:t>
            </a:r>
            <a:r>
              <a:rPr lang="ru" dirty="0">
                <a:latin typeface="PT Serif"/>
                <a:ea typeface="PT Serif"/>
                <a:cs typeface="PT Serif"/>
                <a:sym typeface="PT Serif"/>
              </a:rPr>
              <a:t> Баженова Валентина Леонидовна (343) 210-21-22</a:t>
            </a:r>
            <a:endParaRPr dirty="0">
              <a:latin typeface="PT Serif"/>
              <a:ea typeface="PT Serif"/>
              <a:cs typeface="PT Serif"/>
              <a:sym typeface="PT Serif"/>
            </a:endParaRPr>
          </a:p>
          <a:p>
            <a:pPr marL="0" lvl="0" indent="0" algn="l" rtl="0">
              <a:lnSpc>
                <a:spcPct val="100000"/>
              </a:lnSpc>
              <a:spcBef>
                <a:spcPts val="1000"/>
              </a:spcBef>
              <a:spcAft>
                <a:spcPts val="0"/>
              </a:spcAft>
              <a:buNone/>
            </a:pPr>
            <a:r>
              <a:rPr lang="ru" u="sng" dirty="0">
                <a:latin typeface="PT Serif"/>
                <a:ea typeface="PT Serif"/>
                <a:cs typeface="PT Serif"/>
                <a:sym typeface="PT Serif"/>
              </a:rPr>
              <a:t>Ведущий аналитик (загрузка в ЕГИССО)</a:t>
            </a:r>
            <a:r>
              <a:rPr lang="ru" dirty="0">
                <a:latin typeface="PT Serif"/>
                <a:ea typeface="PT Serif"/>
                <a:cs typeface="PT Serif"/>
                <a:sym typeface="PT Serif"/>
              </a:rPr>
              <a:t>: Курникова Анастасия Викторовна (343) 210-99-22</a:t>
            </a:r>
            <a:endParaRPr u="sng" dirty="0">
              <a:latin typeface="PT Serif"/>
              <a:ea typeface="PT Serif"/>
              <a:cs typeface="PT Serif"/>
              <a:sym typeface="PT Serif"/>
            </a:endParaRPr>
          </a:p>
          <a:p>
            <a:pPr marL="0" lvl="0" indent="0" algn="l" rtl="0">
              <a:lnSpc>
                <a:spcPct val="100000"/>
              </a:lnSpc>
              <a:spcBef>
                <a:spcPts val="1000"/>
              </a:spcBef>
              <a:spcAft>
                <a:spcPts val="0"/>
              </a:spcAft>
              <a:buNone/>
            </a:pPr>
            <a:r>
              <a:rPr lang="ru" u="sng" dirty="0">
                <a:latin typeface="PT Serif"/>
                <a:ea typeface="PT Serif"/>
                <a:cs typeface="PT Serif"/>
                <a:sym typeface="PT Serif"/>
              </a:rPr>
              <a:t>Ведущий инженер (техническое сопровождение)</a:t>
            </a:r>
            <a:r>
              <a:rPr lang="ru" dirty="0">
                <a:latin typeface="PT Serif"/>
                <a:ea typeface="PT Serif"/>
                <a:cs typeface="PT Serif"/>
                <a:sym typeface="PT Serif"/>
              </a:rPr>
              <a:t>: Романов Дмитрий Викторович (908) 908-53-30</a:t>
            </a:r>
            <a:endParaRPr dirty="0">
              <a:latin typeface="PT Serif"/>
              <a:ea typeface="PT Serif"/>
              <a:cs typeface="PT Serif"/>
              <a:sym typeface="PT Serif"/>
            </a:endParaRPr>
          </a:p>
          <a:p>
            <a:pPr marL="457200" lvl="0" indent="-311150" algn="l" rtl="0">
              <a:lnSpc>
                <a:spcPct val="100000"/>
              </a:lnSpc>
              <a:spcBef>
                <a:spcPts val="1000"/>
              </a:spcBef>
              <a:spcAft>
                <a:spcPts val="0"/>
              </a:spcAft>
              <a:buSzPts val="1300"/>
              <a:buFont typeface="PT Serif"/>
              <a:buChar char="●"/>
            </a:pPr>
            <a:r>
              <a:rPr lang="ru" dirty="0">
                <a:latin typeface="PT Serif"/>
                <a:ea typeface="PT Serif"/>
                <a:cs typeface="PT Serif"/>
                <a:sym typeface="PT Serif"/>
              </a:rPr>
              <a:t>электронная почта: </a:t>
            </a:r>
            <a:r>
              <a:rPr lang="ru" u="sng" dirty="0">
                <a:solidFill>
                  <a:srgbClr val="0000FF"/>
                </a:solidFill>
                <a:latin typeface="PT Serif"/>
                <a:ea typeface="PT Serif"/>
                <a:cs typeface="PT Serif"/>
                <a:sym typeface="PT Serif"/>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egisso@rrc-so.ru</a:t>
            </a:r>
            <a:endParaRPr dirty="0">
              <a:latin typeface="PT Serif"/>
              <a:ea typeface="PT Serif"/>
              <a:cs typeface="PT Serif"/>
              <a:sym typeface="PT Serif"/>
            </a:endParaRPr>
          </a:p>
          <a:p>
            <a:pPr marL="457200" lvl="0" indent="-311150" algn="l" rtl="0">
              <a:lnSpc>
                <a:spcPct val="100000"/>
              </a:lnSpc>
              <a:spcBef>
                <a:spcPts val="0"/>
              </a:spcBef>
              <a:spcAft>
                <a:spcPts val="0"/>
              </a:spcAft>
              <a:buSzPts val="1300"/>
              <a:buFont typeface="PT Serif"/>
              <a:buChar char="●"/>
            </a:pPr>
            <a:r>
              <a:rPr lang="ru" dirty="0">
                <a:latin typeface="PT Serif"/>
                <a:ea typeface="PT Serif"/>
                <a:cs typeface="PT Serif"/>
                <a:sym typeface="PT Serif"/>
              </a:rPr>
              <a:t>закрытый канал связи Деловая почта</a:t>
            </a:r>
            <a:endParaRPr dirty="0">
              <a:latin typeface="PT Serif"/>
              <a:ea typeface="PT Serif"/>
              <a:cs typeface="PT Serif"/>
              <a:sym typeface="PT Serif"/>
            </a:endParaRPr>
          </a:p>
          <a:p>
            <a:pPr marL="457200" lvl="0" indent="-311150" algn="l" rtl="0">
              <a:lnSpc>
                <a:spcPct val="100000"/>
              </a:lnSpc>
              <a:spcBef>
                <a:spcPts val="0"/>
              </a:spcBef>
              <a:spcAft>
                <a:spcPts val="0"/>
              </a:spcAft>
              <a:buSzPts val="1300"/>
              <a:buFont typeface="PT Serif"/>
              <a:buChar char="●"/>
            </a:pPr>
            <a:r>
              <a:rPr lang="ru" dirty="0">
                <a:latin typeface="PT Serif"/>
                <a:ea typeface="PT Serif"/>
                <a:cs typeface="PT Serif"/>
                <a:sym typeface="PT Serif"/>
              </a:rPr>
              <a:t>вкладка ЕГИССО на официальном сайте Министерства образования и молодженой политики Свердловской области: </a:t>
            </a:r>
            <a:r>
              <a:rPr lang="ru" u="sng" dirty="0">
                <a:solidFill>
                  <a:srgbClr val="0000FF"/>
                </a:solidFill>
                <a:latin typeface="PT Serif"/>
                <a:ea typeface="PT Serif"/>
                <a:cs typeface="PT Serif"/>
                <a:sym typeface="PT Serif"/>
              </a:rPr>
              <a:t>https://minobraz.egov66.ru/site/section?id=313</a:t>
            </a:r>
            <a:endParaRPr u="sng" dirty="0">
              <a:solidFill>
                <a:srgbClr val="0000FF"/>
              </a:solidFill>
              <a:latin typeface="PT Serif"/>
              <a:ea typeface="PT Serif"/>
              <a:cs typeface="PT Serif"/>
              <a:sym typeface="PT Serif"/>
            </a:endParaRPr>
          </a:p>
          <a:p>
            <a:pPr marL="0" lvl="0" indent="0" algn="l" rtl="0">
              <a:lnSpc>
                <a:spcPct val="100000"/>
              </a:lnSpc>
              <a:spcBef>
                <a:spcPts val="1000"/>
              </a:spcBef>
              <a:spcAft>
                <a:spcPts val="1000"/>
              </a:spcAft>
              <a:buNone/>
            </a:pPr>
            <a:endParaRPr dirty="0">
              <a:latin typeface="PT Serif"/>
              <a:ea typeface="PT Serif"/>
              <a:cs typeface="PT Serif"/>
              <a:sym typeface="PT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102620" y="525011"/>
            <a:ext cx="7688700" cy="492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ru" sz="2000" dirty="0">
                <a:latin typeface="PT Serif"/>
                <a:ea typeface="PT Serif"/>
                <a:cs typeface="PT Serif"/>
                <a:sym typeface="PT Serif"/>
              </a:rPr>
              <a:t>Нормативные документы (федеральный уровень)</a:t>
            </a:r>
            <a:endParaRPr sz="2000" dirty="0">
              <a:latin typeface="PT Serif"/>
              <a:ea typeface="PT Serif"/>
              <a:cs typeface="PT Serif"/>
              <a:sym typeface="PT Serif"/>
            </a:endParaRPr>
          </a:p>
        </p:txBody>
      </p:sp>
      <p:sp>
        <p:nvSpPr>
          <p:cNvPr id="103" name="Google Shape;103;p15"/>
          <p:cNvSpPr txBox="1">
            <a:spLocks noGrp="1"/>
          </p:cNvSpPr>
          <p:nvPr>
            <p:ph type="body" idx="1"/>
          </p:nvPr>
        </p:nvSpPr>
        <p:spPr>
          <a:xfrm>
            <a:off x="182880" y="1471353"/>
            <a:ext cx="8778240" cy="3142211"/>
          </a:xfrm>
          <a:prstGeom prst="rect">
            <a:avLst/>
          </a:prstGeom>
        </p:spPr>
        <p:txBody>
          <a:bodyPr spcFirstLastPara="1" wrap="square" lIns="91425" tIns="91425" rIns="91425" bIns="91425" anchor="t" anchorCtr="0">
            <a:noAutofit/>
          </a:bodyPr>
          <a:lstStyle/>
          <a:p>
            <a:pPr marL="457200" lvl="0" indent="-323850" algn="just" rtl="0">
              <a:spcBef>
                <a:spcPts val="0"/>
              </a:spcBef>
              <a:spcAft>
                <a:spcPts val="0"/>
              </a:spcAft>
              <a:buClr>
                <a:schemeClr val="dk2"/>
              </a:buClr>
              <a:buSzPts val="1500"/>
              <a:buFont typeface="PT Serif"/>
              <a:buChar char="●"/>
            </a:pPr>
            <a:r>
              <a:rPr lang="ru" sz="1400" dirty="0">
                <a:solidFill>
                  <a:schemeClr val="dk2"/>
                </a:solidFill>
                <a:latin typeface="PT Serif"/>
                <a:ea typeface="PT Serif"/>
                <a:cs typeface="PT Serif"/>
                <a:sym typeface="PT Serif"/>
              </a:rPr>
              <a:t>Федеральный закон от 30.04.2021 № 134-ФЗ «О внесении изменений в Федеральный закон «О государственной социальной помощи»:</a:t>
            </a:r>
            <a:endParaRPr sz="1400" dirty="0">
              <a:solidFill>
                <a:schemeClr val="dk2"/>
              </a:solidFill>
              <a:latin typeface="PT Serif"/>
              <a:ea typeface="PT Serif"/>
              <a:cs typeface="PT Serif"/>
              <a:sym typeface="PT Serif"/>
            </a:endParaRPr>
          </a:p>
          <a:p>
            <a:pPr marL="457200" lvl="0" indent="-304800" algn="just" rtl="0">
              <a:spcBef>
                <a:spcPts val="0"/>
              </a:spcBef>
              <a:spcAft>
                <a:spcPts val="0"/>
              </a:spcAft>
              <a:buClr>
                <a:schemeClr val="dk2"/>
              </a:buClr>
              <a:buSzPts val="1200"/>
              <a:buFont typeface="Arial"/>
              <a:buChar char="-"/>
            </a:pPr>
            <a:r>
              <a:rPr lang="ru" sz="1400" dirty="0">
                <a:solidFill>
                  <a:schemeClr val="dk2"/>
                </a:solidFill>
                <a:latin typeface="PT Serif"/>
                <a:ea typeface="PT Serif"/>
                <a:cs typeface="PT Serif"/>
                <a:sym typeface="PT Serif"/>
              </a:rPr>
              <a:t>расширен перечень задач ЕГИССО - обеспечение процесса назначения и </a:t>
            </a:r>
            <a:r>
              <a:rPr lang="ru" sz="1400" b="1" dirty="0">
                <a:solidFill>
                  <a:schemeClr val="dk2"/>
                </a:solidFill>
                <a:latin typeface="PT Serif"/>
                <a:ea typeface="PT Serif"/>
                <a:cs typeface="PT Serif"/>
                <a:sym typeface="PT Serif"/>
              </a:rPr>
              <a:t>предоставления </a:t>
            </a:r>
            <a:r>
              <a:rPr lang="ru" sz="1400" dirty="0">
                <a:solidFill>
                  <a:schemeClr val="dk2"/>
                </a:solidFill>
                <a:latin typeface="PT Serif"/>
                <a:ea typeface="PT Serif"/>
                <a:cs typeface="PT Serif"/>
                <a:sym typeface="PT Serif"/>
              </a:rPr>
              <a:t>МСЗ</a:t>
            </a:r>
            <a:endParaRPr sz="1400" dirty="0">
              <a:solidFill>
                <a:schemeClr val="dk2"/>
              </a:solidFill>
              <a:latin typeface="PT Serif"/>
              <a:ea typeface="PT Serif"/>
              <a:cs typeface="PT Serif"/>
              <a:sym typeface="PT Serif"/>
            </a:endParaRPr>
          </a:p>
          <a:p>
            <a:pPr marL="457200" lvl="0" indent="-304800" algn="just" rtl="0">
              <a:spcBef>
                <a:spcPts val="0"/>
              </a:spcBef>
              <a:spcAft>
                <a:spcPts val="0"/>
              </a:spcAft>
              <a:buClr>
                <a:schemeClr val="dk2"/>
              </a:buClr>
              <a:buSzPts val="1200"/>
              <a:buFont typeface="PT Serif"/>
              <a:buChar char="-"/>
            </a:pPr>
            <a:r>
              <a:rPr lang="ru" sz="1400" dirty="0">
                <a:solidFill>
                  <a:schemeClr val="dk2"/>
                </a:solidFill>
                <a:latin typeface="PT Serif"/>
                <a:ea typeface="PT Serif"/>
                <a:cs typeface="PT Serif"/>
                <a:sym typeface="PT Serif"/>
              </a:rPr>
              <a:t>предусматривается </a:t>
            </a:r>
            <a:r>
              <a:rPr lang="ru" sz="1400" b="1" dirty="0">
                <a:solidFill>
                  <a:schemeClr val="dk2"/>
                </a:solidFill>
                <a:latin typeface="PT Serif"/>
                <a:ea typeface="PT Serif"/>
                <a:cs typeface="PT Serif"/>
                <a:sym typeface="PT Serif"/>
              </a:rPr>
              <a:t>использование ЕГИССО государственными органами и организациями, предоставляющими МСЗ, в целях назначения и предоставления иных </a:t>
            </a:r>
            <a:r>
              <a:rPr lang="ru" sz="1400" b="1" dirty="0" smtClean="0">
                <a:solidFill>
                  <a:schemeClr val="dk2"/>
                </a:solidFill>
                <a:latin typeface="PT Serif"/>
                <a:ea typeface="PT Serif"/>
                <a:cs typeface="PT Serif"/>
                <a:sym typeface="PT Serif"/>
              </a:rPr>
              <a:t>МСЗ</a:t>
            </a:r>
            <a:endParaRPr lang="ru" sz="1400" dirty="0" smtClean="0">
              <a:solidFill>
                <a:schemeClr val="dk2"/>
              </a:solidFill>
              <a:latin typeface="PT Serif"/>
              <a:ea typeface="PT Serif"/>
              <a:cs typeface="PT Serif"/>
              <a:sym typeface="PT Serif"/>
            </a:endParaRPr>
          </a:p>
          <a:p>
            <a:pPr marL="457200" lvl="0" indent="-304800" algn="just" rtl="0">
              <a:spcBef>
                <a:spcPts val="0"/>
              </a:spcBef>
              <a:spcAft>
                <a:spcPts val="0"/>
              </a:spcAft>
              <a:buClr>
                <a:schemeClr val="dk2"/>
              </a:buClr>
              <a:buSzPts val="1200"/>
              <a:buFont typeface="PT Serif"/>
              <a:buChar char="-"/>
            </a:pPr>
            <a:endParaRPr sz="1400" dirty="0">
              <a:solidFill>
                <a:schemeClr val="dk2"/>
              </a:solidFill>
              <a:latin typeface="PT Serif"/>
              <a:ea typeface="PT Serif"/>
              <a:cs typeface="PT Serif"/>
              <a:sym typeface="PT Serif"/>
            </a:endParaRPr>
          </a:p>
          <a:p>
            <a:pPr marL="457200" lvl="0" indent="-323850" algn="just" rtl="0">
              <a:spcBef>
                <a:spcPts val="0"/>
              </a:spcBef>
              <a:spcAft>
                <a:spcPts val="0"/>
              </a:spcAft>
              <a:buClr>
                <a:schemeClr val="dk2"/>
              </a:buClr>
              <a:buSzPts val="1500"/>
              <a:buFont typeface="PT Serif"/>
              <a:buChar char="●"/>
            </a:pPr>
            <a:r>
              <a:rPr lang="ru" sz="1400" dirty="0">
                <a:solidFill>
                  <a:schemeClr val="dk2"/>
                </a:solidFill>
                <a:latin typeface="PT Serif"/>
                <a:ea typeface="PT Serif"/>
                <a:cs typeface="PT Serif"/>
                <a:sym typeface="PT Serif"/>
              </a:rPr>
              <a:t>Постановление Правления Пенсионного фонда Российской Федерации от 28.05.2019 №299П «Об утверждении Регламента информационного взаимодействия поставщиков и потребителей информации с Единой государственной информационной системой социального обеспечения»:</a:t>
            </a:r>
            <a:endParaRPr sz="1400" dirty="0">
              <a:solidFill>
                <a:schemeClr val="dk2"/>
              </a:solidFill>
              <a:latin typeface="PT Serif"/>
              <a:ea typeface="PT Serif"/>
              <a:cs typeface="PT Serif"/>
              <a:sym typeface="PT Serif"/>
            </a:endParaRPr>
          </a:p>
          <a:p>
            <a:pPr marL="457200" lvl="0" indent="-304800" algn="just" rtl="0">
              <a:spcBef>
                <a:spcPts val="0"/>
              </a:spcBef>
              <a:spcAft>
                <a:spcPts val="0"/>
              </a:spcAft>
              <a:buClr>
                <a:schemeClr val="dk2"/>
              </a:buClr>
              <a:buSzPts val="1200"/>
              <a:buFont typeface="Arial"/>
              <a:buChar char="-"/>
            </a:pPr>
            <a:r>
              <a:rPr lang="ru" sz="1400" dirty="0">
                <a:solidFill>
                  <a:schemeClr val="dk2"/>
                </a:solidFill>
                <a:latin typeface="PT Serif"/>
                <a:ea typeface="PT Serif"/>
                <a:cs typeface="PT Serif"/>
                <a:sym typeface="PT Serif"/>
              </a:rPr>
              <a:t>предоставление сведений в ЕГИССО осуществляется в течение 1 рабочего дня с момента </a:t>
            </a:r>
            <a:r>
              <a:rPr lang="ru" sz="1400" b="1" dirty="0">
                <a:solidFill>
                  <a:schemeClr val="dk2"/>
                </a:solidFill>
                <a:latin typeface="PT Serif"/>
                <a:ea typeface="PT Serif"/>
                <a:cs typeface="PT Serif"/>
                <a:sym typeface="PT Serif"/>
              </a:rPr>
              <a:t>предоставления </a:t>
            </a:r>
            <a:r>
              <a:rPr lang="ru" sz="1400" dirty="0" smtClean="0">
                <a:solidFill>
                  <a:schemeClr val="dk2"/>
                </a:solidFill>
                <a:latin typeface="PT Serif"/>
                <a:ea typeface="PT Serif"/>
                <a:cs typeface="PT Serif"/>
                <a:sym typeface="PT Serif"/>
              </a:rPr>
              <a:t>МСЗ</a:t>
            </a: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727650" y="535300"/>
            <a:ext cx="7688700" cy="492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ru" sz="2000" dirty="0">
                <a:latin typeface="PT Serif"/>
                <a:ea typeface="PT Serif"/>
                <a:cs typeface="PT Serif"/>
                <a:sym typeface="PT Serif"/>
              </a:rPr>
              <a:t>Нормативные документы (областной уровень)</a:t>
            </a:r>
            <a:endParaRPr sz="2000" dirty="0">
              <a:latin typeface="PT Serif"/>
              <a:ea typeface="PT Serif"/>
              <a:cs typeface="PT Serif"/>
              <a:sym typeface="PT Serif"/>
            </a:endParaRPr>
          </a:p>
        </p:txBody>
      </p:sp>
      <p:sp>
        <p:nvSpPr>
          <p:cNvPr id="115" name="Google Shape;115;p17"/>
          <p:cNvSpPr txBox="1">
            <a:spLocks noGrp="1"/>
          </p:cNvSpPr>
          <p:nvPr>
            <p:ph type="body" idx="1"/>
          </p:nvPr>
        </p:nvSpPr>
        <p:spPr>
          <a:xfrm>
            <a:off x="270164" y="1277281"/>
            <a:ext cx="8491450" cy="3597877"/>
          </a:xfrm>
          <a:prstGeom prst="rect">
            <a:avLst/>
          </a:prstGeom>
        </p:spPr>
        <p:txBody>
          <a:bodyPr spcFirstLastPara="1" wrap="square" lIns="91425" tIns="91425" rIns="91425" bIns="91425" anchor="t" anchorCtr="0">
            <a:noAutofit/>
          </a:bodyPr>
          <a:lstStyle/>
          <a:p>
            <a:pPr marL="0" indent="0" algn="just">
              <a:lnSpc>
                <a:spcPct val="100000"/>
              </a:lnSpc>
              <a:buNone/>
            </a:pPr>
            <a:r>
              <a:rPr lang="ru-RU" sz="1400" b="1" dirty="0" smtClean="0">
                <a:solidFill>
                  <a:schemeClr val="bg2"/>
                </a:solidFill>
                <a:latin typeface="PT Serif" panose="020B0604020202020204" charset="-52"/>
                <a:cs typeface="Times New Roman" panose="02020603050405020304" pitchFamily="18" charset="0"/>
              </a:rPr>
              <a:t>Закон </a:t>
            </a:r>
            <a:r>
              <a:rPr lang="ru-RU" sz="1400" b="1" dirty="0">
                <a:solidFill>
                  <a:schemeClr val="bg2"/>
                </a:solidFill>
                <a:latin typeface="PT Serif" panose="020B0604020202020204" charset="-52"/>
                <a:cs typeface="Times New Roman" panose="02020603050405020304" pitchFamily="18" charset="0"/>
              </a:rPr>
              <a:t>Свердловской области от 26 июля 2022 года № 95-ОЗ «О внесении изменения в </a:t>
            </a:r>
            <a:r>
              <a:rPr lang="ru-RU" sz="1400" b="1" dirty="0" smtClean="0">
                <a:solidFill>
                  <a:schemeClr val="bg2"/>
                </a:solidFill>
                <a:latin typeface="PT Serif" panose="020B0604020202020204" charset="-52"/>
                <a:cs typeface="Times New Roman" panose="02020603050405020304" pitchFamily="18" charset="0"/>
              </a:rPr>
              <a:t>Закон </a:t>
            </a:r>
            <a:r>
              <a:rPr lang="ru-RU" sz="1400" b="1" dirty="0">
                <a:solidFill>
                  <a:schemeClr val="bg2"/>
                </a:solidFill>
                <a:latin typeface="PT Serif" panose="020B0604020202020204" charset="-52"/>
                <a:cs typeface="Times New Roman" panose="02020603050405020304" pitchFamily="18" charset="0"/>
              </a:rPr>
              <a:t>Свердловской </a:t>
            </a:r>
            <a:r>
              <a:rPr lang="ru-RU" sz="1400" b="1" dirty="0" smtClean="0">
                <a:solidFill>
                  <a:schemeClr val="bg2"/>
                </a:solidFill>
                <a:latin typeface="PT Serif" panose="020B0604020202020204" charset="-52"/>
                <a:cs typeface="Times New Roman" panose="02020603050405020304" pitchFamily="18" charset="0"/>
              </a:rPr>
              <a:t>области «Об образовании в Свердловской области»:</a:t>
            </a:r>
          </a:p>
          <a:p>
            <a:pPr lvl="0" indent="0" algn="just">
              <a:lnSpc>
                <a:spcPct val="100000"/>
              </a:lnSpc>
              <a:buNone/>
            </a:pPr>
            <a:endParaRPr lang="ru-RU" sz="1400" b="1" dirty="0" smtClean="0">
              <a:solidFill>
                <a:schemeClr val="bg2"/>
              </a:solidFill>
              <a:latin typeface="PT Serif" panose="020B0604020202020204" charset="-52"/>
              <a:cs typeface="Times New Roman" panose="02020603050405020304" pitchFamily="18" charset="0"/>
            </a:endParaRPr>
          </a:p>
          <a:p>
            <a:pPr marL="0" lvl="0" indent="0" algn="just">
              <a:lnSpc>
                <a:spcPct val="100000"/>
              </a:lnSpc>
              <a:buNone/>
            </a:pPr>
            <a:r>
              <a:rPr lang="ru-RU" sz="1400" b="1" dirty="0" smtClean="0">
                <a:solidFill>
                  <a:schemeClr val="bg2"/>
                </a:solidFill>
                <a:latin typeface="PT Serif" panose="020B0604020202020204" charset="-52"/>
                <a:cs typeface="Times New Roman" panose="02020603050405020304" pitchFamily="18" charset="0"/>
              </a:rPr>
              <a:t>Меры:</a:t>
            </a:r>
          </a:p>
          <a:p>
            <a:pPr marL="360000" lvl="0" indent="-285750" algn="just">
              <a:lnSpc>
                <a:spcPct val="100000"/>
              </a:lnSpc>
              <a:buFontTx/>
              <a:buChar char="-"/>
            </a:pPr>
            <a:r>
              <a:rPr lang="ru-RU" dirty="0" smtClean="0">
                <a:solidFill>
                  <a:schemeClr val="bg2"/>
                </a:solidFill>
                <a:latin typeface="PT Serif" panose="020B0604020202020204" charset="-52"/>
                <a:cs typeface="Times New Roman" panose="02020603050405020304" pitchFamily="18" charset="0"/>
              </a:rPr>
              <a:t>обеспечение бесплатным горячим питанием (завтрак или обед) – обучающие по основным общеобразовательным программам;</a:t>
            </a:r>
          </a:p>
          <a:p>
            <a:pPr marL="360000" lvl="0" indent="-285750" algn="just">
              <a:lnSpc>
                <a:spcPct val="100000"/>
              </a:lnSpc>
              <a:buFontTx/>
              <a:buChar char="-"/>
            </a:pPr>
            <a:r>
              <a:rPr lang="ru-RU" dirty="0" smtClean="0">
                <a:solidFill>
                  <a:schemeClr val="bg2"/>
                </a:solidFill>
                <a:latin typeface="PT Serif" panose="020B0604020202020204" charset="-52"/>
                <a:cs typeface="Times New Roman" panose="02020603050405020304" pitchFamily="18" charset="0"/>
              </a:rPr>
              <a:t>обеспечение питанием одеждой, обувью, жестким и мягким инвентарем//либо денежная компенсация – обучающиеся по основным профессиональным образовательным программам и (или) программам профессиональной подготовки</a:t>
            </a:r>
          </a:p>
          <a:p>
            <a:pPr marL="0" lvl="0" indent="0" algn="just">
              <a:lnSpc>
                <a:spcPct val="100000"/>
              </a:lnSpc>
              <a:buNone/>
            </a:pPr>
            <a:r>
              <a:rPr lang="ru-RU" sz="1400" b="1" dirty="0" smtClean="0">
                <a:solidFill>
                  <a:schemeClr val="bg2"/>
                </a:solidFill>
                <a:latin typeface="PT Serif" panose="020B0604020202020204" charset="-52"/>
                <a:cs typeface="Times New Roman" panose="02020603050405020304" pitchFamily="18" charset="0"/>
              </a:rPr>
              <a:t>Категории получателей:</a:t>
            </a:r>
          </a:p>
          <a:p>
            <a:pPr marL="360000" lvl="0" indent="-285750" algn="just">
              <a:lnSpc>
                <a:spcPct val="100000"/>
              </a:lnSpc>
              <a:buFontTx/>
              <a:buChar char="-"/>
            </a:pPr>
            <a:r>
              <a:rPr lang="ru-RU" dirty="0" smtClean="0">
                <a:solidFill>
                  <a:schemeClr val="bg2"/>
                </a:solidFill>
                <a:latin typeface="PT Serif" panose="020B0604020202020204" charset="-52"/>
              </a:rPr>
              <a:t>дети </a:t>
            </a:r>
            <a:r>
              <a:rPr lang="ru-RU" dirty="0">
                <a:solidFill>
                  <a:schemeClr val="bg2"/>
                </a:solidFill>
                <a:latin typeface="PT Serif" panose="020B0604020202020204" charset="-52"/>
              </a:rPr>
              <a:t>лиц, принимающих (принимавших) участие в специальной военной операции на территории Украины, Донецкой Народной Республики, Луганской Народной </a:t>
            </a:r>
            <a:r>
              <a:rPr lang="ru-RU" dirty="0" smtClean="0">
                <a:solidFill>
                  <a:schemeClr val="bg2"/>
                </a:solidFill>
                <a:latin typeface="PT Serif" panose="020B0604020202020204" charset="-52"/>
              </a:rPr>
              <a:t>Республики</a:t>
            </a:r>
          </a:p>
          <a:p>
            <a:pPr marL="360000" lvl="0" indent="-285750" algn="just">
              <a:lnSpc>
                <a:spcPct val="100000"/>
              </a:lnSpc>
              <a:buFontTx/>
              <a:buChar char="-"/>
            </a:pPr>
            <a:r>
              <a:rPr lang="ru-RU" dirty="0">
                <a:solidFill>
                  <a:schemeClr val="bg2"/>
                </a:solidFill>
                <a:latin typeface="PT Serif" panose="020B0604020202020204" charset="-52"/>
              </a:rPr>
              <a:t>граждане Российской Федерации, Украины, Донецкой Народной Республики, Луганской Народной Республики, лица без гражданства, постоянно проживавшие на территориях Украины, Донецкой Народной Республики,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Российской Федерации  в экстренном массовом </a:t>
            </a:r>
            <a:r>
              <a:rPr lang="ru-RU" dirty="0" smtClean="0">
                <a:solidFill>
                  <a:schemeClr val="bg2"/>
                </a:solidFill>
                <a:latin typeface="PT Serif" panose="020B0604020202020204" charset="-52"/>
              </a:rPr>
              <a:t>порядке</a:t>
            </a:r>
            <a:endParaRPr lang="ru" sz="1400" b="1" dirty="0">
              <a:solidFill>
                <a:srgbClr val="000000"/>
              </a:solidFill>
              <a:latin typeface="PT Serif"/>
              <a:ea typeface="PT Serif"/>
              <a:cs typeface="PT Serif"/>
              <a:sym typeface="PT Serif"/>
            </a:endParaRPr>
          </a:p>
        </p:txBody>
      </p:sp>
    </p:spTree>
    <p:extLst>
      <p:ext uri="{BB962C8B-B14F-4D97-AF65-F5344CB8AC3E}">
        <p14:creationId xmlns:p14="http://schemas.microsoft.com/office/powerpoint/2010/main" val="389404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727650" y="535300"/>
            <a:ext cx="7688700" cy="492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ru" sz="2000" dirty="0">
                <a:latin typeface="PT Serif"/>
                <a:ea typeface="PT Serif"/>
                <a:cs typeface="PT Serif"/>
                <a:sym typeface="PT Serif"/>
              </a:rPr>
              <a:t>Нормативные документы (областной уровень)</a:t>
            </a:r>
            <a:endParaRPr sz="2000" dirty="0">
              <a:latin typeface="PT Serif"/>
              <a:ea typeface="PT Serif"/>
              <a:cs typeface="PT Serif"/>
              <a:sym typeface="PT Serif"/>
            </a:endParaRPr>
          </a:p>
        </p:txBody>
      </p:sp>
      <p:sp>
        <p:nvSpPr>
          <p:cNvPr id="115" name="Google Shape;115;p17"/>
          <p:cNvSpPr txBox="1">
            <a:spLocks noGrp="1"/>
          </p:cNvSpPr>
          <p:nvPr>
            <p:ph type="body" idx="1"/>
          </p:nvPr>
        </p:nvSpPr>
        <p:spPr>
          <a:xfrm>
            <a:off x="311727" y="1343783"/>
            <a:ext cx="8458200" cy="3597877"/>
          </a:xfrm>
          <a:prstGeom prst="rect">
            <a:avLst/>
          </a:prstGeom>
        </p:spPr>
        <p:txBody>
          <a:bodyPr spcFirstLastPara="1" wrap="square" lIns="91425" tIns="91425" rIns="91425" bIns="91425" anchor="t" anchorCtr="0">
            <a:noAutofit/>
          </a:bodyPr>
          <a:lstStyle/>
          <a:p>
            <a:pPr lvl="0" indent="0" algn="just">
              <a:lnSpc>
                <a:spcPct val="100000"/>
              </a:lnSpc>
              <a:buNone/>
            </a:pPr>
            <a:r>
              <a:rPr lang="ru-RU" sz="1400" b="1" dirty="0" smtClean="0">
                <a:solidFill>
                  <a:schemeClr val="bg2"/>
                </a:solidFill>
                <a:latin typeface="PT Serif" panose="020B0604020202020204" charset="-52"/>
                <a:cs typeface="Times New Roman" panose="02020603050405020304" pitchFamily="18" charset="0"/>
              </a:rPr>
              <a:t>Закон </a:t>
            </a:r>
            <a:r>
              <a:rPr lang="ru-RU" sz="1400" b="1" dirty="0">
                <a:solidFill>
                  <a:schemeClr val="bg2"/>
                </a:solidFill>
                <a:latin typeface="PT Serif" panose="020B0604020202020204" charset="-52"/>
                <a:cs typeface="Times New Roman" panose="02020603050405020304" pitchFamily="18" charset="0"/>
              </a:rPr>
              <a:t>Свердловской области от 26 июля 2022 года № 96-ОЗ «О внесении изменения в </a:t>
            </a:r>
            <a:r>
              <a:rPr lang="ru-RU" sz="1400" b="1" dirty="0" smtClean="0">
                <a:solidFill>
                  <a:schemeClr val="bg2"/>
                </a:solidFill>
                <a:latin typeface="PT Serif" panose="020B0604020202020204" charset="-52"/>
                <a:cs typeface="Times New Roman" panose="02020603050405020304" pitchFamily="18" charset="0"/>
              </a:rPr>
              <a:t>отдельные законы Свердловской </a:t>
            </a:r>
            <a:r>
              <a:rPr lang="ru-RU" sz="1400" b="1" dirty="0">
                <a:solidFill>
                  <a:schemeClr val="bg2"/>
                </a:solidFill>
                <a:latin typeface="PT Serif" panose="020B0604020202020204" charset="-52"/>
                <a:cs typeface="Times New Roman" panose="02020603050405020304" pitchFamily="18" charset="0"/>
              </a:rPr>
              <a:t>области</a:t>
            </a:r>
            <a:r>
              <a:rPr lang="ru-RU" sz="1400" b="1" dirty="0" smtClean="0">
                <a:solidFill>
                  <a:schemeClr val="bg2"/>
                </a:solidFill>
                <a:latin typeface="PT Serif" panose="020B0604020202020204" charset="-52"/>
                <a:cs typeface="Times New Roman" panose="02020603050405020304" pitchFamily="18" charset="0"/>
              </a:rPr>
              <a:t>»</a:t>
            </a:r>
          </a:p>
          <a:p>
            <a:pPr lvl="0" indent="0" algn="just">
              <a:lnSpc>
                <a:spcPct val="100000"/>
              </a:lnSpc>
              <a:buNone/>
            </a:pPr>
            <a:endParaRPr lang="ru-RU" sz="1400" b="1" dirty="0">
              <a:solidFill>
                <a:schemeClr val="bg2"/>
              </a:solidFill>
              <a:latin typeface="PT Serif" panose="020B0604020202020204" charset="-52"/>
              <a:ea typeface="PT Serif"/>
              <a:cs typeface="Times New Roman" panose="02020603050405020304" pitchFamily="18" charset="0"/>
              <a:sym typeface="PT Serif"/>
            </a:endParaRPr>
          </a:p>
          <a:p>
            <a:pPr lvl="0" indent="0" algn="just">
              <a:lnSpc>
                <a:spcPct val="100000"/>
              </a:lnSpc>
              <a:buNone/>
            </a:pPr>
            <a:r>
              <a:rPr lang="ru-RU" sz="1400" b="1" dirty="0">
                <a:solidFill>
                  <a:schemeClr val="bg2"/>
                </a:solidFill>
                <a:latin typeface="PT Serif" panose="020B0604020202020204" charset="-52"/>
                <a:cs typeface="Times New Roman" panose="02020603050405020304" pitchFamily="18" charset="0"/>
              </a:rPr>
              <a:t>Меры:</a:t>
            </a:r>
          </a:p>
          <a:p>
            <a:pPr marL="742950" lvl="0" indent="-285750" algn="just">
              <a:lnSpc>
                <a:spcPct val="100000"/>
              </a:lnSpc>
              <a:buFontTx/>
              <a:buChar char="-"/>
            </a:pPr>
            <a:r>
              <a:rPr lang="ru-RU" sz="1400" dirty="0">
                <a:solidFill>
                  <a:schemeClr val="bg2"/>
                </a:solidFill>
                <a:latin typeface="PT Serif" panose="020B0604020202020204" charset="-52"/>
                <a:cs typeface="Times New Roman" panose="02020603050405020304" pitchFamily="18" charset="0"/>
              </a:rPr>
              <a:t>обеспечение бесплатным горячим </a:t>
            </a:r>
            <a:r>
              <a:rPr lang="ru-RU" sz="1400" dirty="0" smtClean="0">
                <a:solidFill>
                  <a:schemeClr val="bg2"/>
                </a:solidFill>
                <a:latin typeface="PT Serif" panose="020B0604020202020204" charset="-52"/>
                <a:cs typeface="Times New Roman" panose="02020603050405020304" pitchFamily="18" charset="0"/>
              </a:rPr>
              <a:t>питанием </a:t>
            </a:r>
            <a:r>
              <a:rPr lang="ru-RU" sz="1400" dirty="0">
                <a:solidFill>
                  <a:schemeClr val="bg2"/>
                </a:solidFill>
                <a:latin typeface="PT Serif" panose="020B0604020202020204" charset="-52"/>
                <a:cs typeface="Times New Roman" panose="02020603050405020304" pitchFamily="18" charset="0"/>
              </a:rPr>
              <a:t>(завтрак или обед</a:t>
            </a:r>
            <a:r>
              <a:rPr lang="ru-RU" sz="1400" dirty="0" smtClean="0">
                <a:solidFill>
                  <a:schemeClr val="bg2"/>
                </a:solidFill>
                <a:latin typeface="PT Serif" panose="020B0604020202020204" charset="-52"/>
                <a:cs typeface="Times New Roman" panose="02020603050405020304" pitchFamily="18" charset="0"/>
              </a:rPr>
              <a:t>)</a:t>
            </a:r>
            <a:endParaRPr lang="ru-RU" sz="1400" dirty="0">
              <a:solidFill>
                <a:schemeClr val="bg2"/>
              </a:solidFill>
              <a:latin typeface="PT Serif" panose="020B0604020202020204" charset="-52"/>
              <a:cs typeface="Times New Roman" panose="02020603050405020304" pitchFamily="18" charset="0"/>
            </a:endParaRPr>
          </a:p>
          <a:p>
            <a:pPr marL="742950" lvl="0" indent="-285750" algn="just">
              <a:lnSpc>
                <a:spcPct val="100000"/>
              </a:lnSpc>
              <a:buFontTx/>
              <a:buChar char="-"/>
            </a:pPr>
            <a:r>
              <a:rPr lang="ru-RU" sz="1400" dirty="0">
                <a:solidFill>
                  <a:schemeClr val="bg2"/>
                </a:solidFill>
                <a:latin typeface="PT Serif" panose="020B0604020202020204" charset="-52"/>
                <a:cs typeface="Times New Roman" panose="02020603050405020304" pitchFamily="18" charset="0"/>
              </a:rPr>
              <a:t>обеспечение питанием одеждой, обувью, жестким и мягким инвентарем//либо денежная компенсация </a:t>
            </a:r>
            <a:endParaRPr lang="ru-RU" sz="1400" dirty="0" smtClean="0">
              <a:solidFill>
                <a:schemeClr val="bg2"/>
              </a:solidFill>
              <a:latin typeface="PT Serif" panose="020B0604020202020204" charset="-52"/>
              <a:cs typeface="Times New Roman" panose="02020603050405020304" pitchFamily="18" charset="0"/>
            </a:endParaRPr>
          </a:p>
          <a:p>
            <a:pPr marL="742950" lvl="0" indent="-285750" algn="just">
              <a:lnSpc>
                <a:spcPct val="100000"/>
              </a:lnSpc>
              <a:buFontTx/>
              <a:buChar char="-"/>
            </a:pPr>
            <a:endParaRPr lang="ru-RU" sz="1400" b="1" dirty="0">
              <a:solidFill>
                <a:schemeClr val="bg2"/>
              </a:solidFill>
              <a:latin typeface="PT Serif" panose="020B0604020202020204" charset="-52"/>
              <a:cs typeface="Times New Roman" panose="02020603050405020304" pitchFamily="18" charset="0"/>
            </a:endParaRPr>
          </a:p>
          <a:p>
            <a:pPr lvl="0" indent="0" algn="just">
              <a:lnSpc>
                <a:spcPct val="100000"/>
              </a:lnSpc>
              <a:buNone/>
            </a:pPr>
            <a:r>
              <a:rPr lang="ru-RU" sz="1400" b="1" dirty="0" smtClean="0">
                <a:solidFill>
                  <a:schemeClr val="bg2"/>
                </a:solidFill>
                <a:latin typeface="PT Serif" panose="020B0604020202020204" charset="-52"/>
                <a:cs typeface="Times New Roman" panose="02020603050405020304" pitchFamily="18" charset="0"/>
              </a:rPr>
              <a:t>Категории </a:t>
            </a:r>
            <a:r>
              <a:rPr lang="ru-RU" sz="1400" b="1" dirty="0">
                <a:solidFill>
                  <a:schemeClr val="bg2"/>
                </a:solidFill>
                <a:latin typeface="PT Serif" panose="020B0604020202020204" charset="-52"/>
                <a:cs typeface="Times New Roman" panose="02020603050405020304" pitchFamily="18" charset="0"/>
              </a:rPr>
              <a:t>получателей:</a:t>
            </a:r>
          </a:p>
          <a:p>
            <a:pPr lvl="0" indent="0" algn="just">
              <a:lnSpc>
                <a:spcPct val="100000"/>
              </a:lnSpc>
              <a:buNone/>
            </a:pPr>
            <a:r>
              <a:rPr lang="ru-RU" sz="1400" dirty="0">
                <a:solidFill>
                  <a:schemeClr val="bg2"/>
                </a:solidFill>
                <a:latin typeface="PT Serif" panose="020B0604020202020204" charset="-52"/>
                <a:ea typeface="PT Serif"/>
                <a:cs typeface="Times New Roman" panose="02020603050405020304" pitchFamily="18" charset="0"/>
                <a:sym typeface="PT Serif"/>
              </a:rPr>
              <a:t>л</a:t>
            </a:r>
            <a:r>
              <a:rPr lang="ru" sz="1400" dirty="0" smtClean="0">
                <a:solidFill>
                  <a:schemeClr val="bg2"/>
                </a:solidFill>
                <a:latin typeface="PT Serif" panose="020B0604020202020204" charset="-52"/>
                <a:ea typeface="PT Serif"/>
                <a:cs typeface="Times New Roman" panose="02020603050405020304" pitchFamily="18" charset="0"/>
                <a:sym typeface="PT Serif"/>
              </a:rPr>
              <a:t>ица из числа детей-сирот и детей, оставшихся без попечения родителей, лица потерявшие в период обучения обоих родителей или единственного родителя, обучающиеся по образовательным программмам основного общего образования</a:t>
            </a:r>
            <a:endParaRPr lang="ru" b="1" dirty="0">
              <a:solidFill>
                <a:srgbClr val="000000"/>
              </a:solidFill>
              <a:latin typeface="PT Serif"/>
              <a:ea typeface="PT Serif"/>
              <a:cs typeface="PT Serif"/>
              <a:sym typeface="PT Serif"/>
            </a:endParaRPr>
          </a:p>
        </p:txBody>
      </p:sp>
    </p:spTree>
    <p:extLst>
      <p:ext uri="{BB962C8B-B14F-4D97-AF65-F5344CB8AC3E}">
        <p14:creationId xmlns:p14="http://schemas.microsoft.com/office/powerpoint/2010/main" val="253886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727650" y="535300"/>
            <a:ext cx="7688700" cy="492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ru" sz="2000" dirty="0">
                <a:latin typeface="PT Serif"/>
                <a:ea typeface="PT Serif"/>
                <a:cs typeface="PT Serif"/>
                <a:sym typeface="PT Serif"/>
              </a:rPr>
              <a:t>Нормативные документы (областной уровень)</a:t>
            </a:r>
            <a:endParaRPr sz="2000" dirty="0">
              <a:latin typeface="PT Serif"/>
              <a:ea typeface="PT Serif"/>
              <a:cs typeface="PT Serif"/>
              <a:sym typeface="PT Serif"/>
            </a:endParaRPr>
          </a:p>
        </p:txBody>
      </p:sp>
      <p:sp>
        <p:nvSpPr>
          <p:cNvPr id="115" name="Google Shape;115;p17"/>
          <p:cNvSpPr txBox="1">
            <a:spLocks noGrp="1"/>
          </p:cNvSpPr>
          <p:nvPr>
            <p:ph type="body" idx="1"/>
          </p:nvPr>
        </p:nvSpPr>
        <p:spPr>
          <a:xfrm>
            <a:off x="294675" y="1165325"/>
            <a:ext cx="8532300" cy="3704400"/>
          </a:xfrm>
          <a:prstGeom prst="rect">
            <a:avLst/>
          </a:prstGeom>
        </p:spPr>
        <p:txBody>
          <a:bodyPr spcFirstLastPara="1" wrap="square" lIns="91425" tIns="91425" rIns="91425" bIns="91425" anchor="t" anchorCtr="0">
            <a:noAutofit/>
          </a:bodyPr>
          <a:lstStyle/>
          <a:p>
            <a:pPr marL="457200" lvl="0" indent="-311150" algn="just" rtl="0">
              <a:lnSpc>
                <a:spcPct val="100000"/>
              </a:lnSpc>
              <a:spcBef>
                <a:spcPts val="0"/>
              </a:spcBef>
              <a:spcAft>
                <a:spcPts val="0"/>
              </a:spcAft>
              <a:buClr>
                <a:schemeClr val="dk2"/>
              </a:buClr>
              <a:buSzPts val="1300"/>
              <a:buFont typeface="Arial"/>
              <a:buChar char="●"/>
            </a:pPr>
            <a:endParaRPr lang="ru" dirty="0">
              <a:solidFill>
                <a:schemeClr val="dk2"/>
              </a:solidFill>
              <a:latin typeface="PT Serif"/>
              <a:ea typeface="PT Serif"/>
              <a:cs typeface="PT Serif"/>
              <a:sym typeface="PT Serif"/>
            </a:endParaRPr>
          </a:p>
          <a:p>
            <a:pPr marL="457200" lvl="0" indent="-311150" algn="just" rtl="0">
              <a:lnSpc>
                <a:spcPct val="100000"/>
              </a:lnSpc>
              <a:spcBef>
                <a:spcPts val="0"/>
              </a:spcBef>
              <a:spcAft>
                <a:spcPts val="0"/>
              </a:spcAft>
              <a:buClr>
                <a:schemeClr val="dk2"/>
              </a:buClr>
              <a:buSzPts val="1300"/>
              <a:buFont typeface="Arial"/>
              <a:buChar char="●"/>
            </a:pPr>
            <a:r>
              <a:rPr lang="ru" sz="1400" dirty="0" smtClean="0">
                <a:solidFill>
                  <a:schemeClr val="dk2"/>
                </a:solidFill>
                <a:latin typeface="PT Serif"/>
                <a:ea typeface="PT Serif"/>
                <a:cs typeface="PT Serif"/>
                <a:sym typeface="PT Serif"/>
              </a:rPr>
              <a:t>Приказ </a:t>
            </a:r>
            <a:r>
              <a:rPr lang="ru" sz="1400" dirty="0">
                <a:solidFill>
                  <a:schemeClr val="dk2"/>
                </a:solidFill>
                <a:latin typeface="PT Serif"/>
                <a:ea typeface="PT Serif"/>
                <a:cs typeface="PT Serif"/>
                <a:sym typeface="PT Serif"/>
              </a:rPr>
              <a:t>Министерства образования и молодёжной политики Свердловской области </a:t>
            </a:r>
            <a:r>
              <a:rPr lang="ru" sz="1400" dirty="0" smtClean="0">
                <a:solidFill>
                  <a:schemeClr val="dk2"/>
                </a:solidFill>
                <a:latin typeface="PT Serif"/>
                <a:ea typeface="PT Serif"/>
                <a:cs typeface="PT Serif"/>
                <a:sym typeface="PT Serif"/>
              </a:rPr>
              <a:t>(МО и МП </a:t>
            </a:r>
            <a:r>
              <a:rPr lang="ru" sz="1400" dirty="0">
                <a:solidFill>
                  <a:schemeClr val="dk2"/>
                </a:solidFill>
                <a:latin typeface="PT Serif"/>
                <a:ea typeface="PT Serif"/>
                <a:cs typeface="PT Serif"/>
                <a:sym typeface="PT Serif"/>
              </a:rPr>
              <a:t>СО) от </a:t>
            </a:r>
            <a:r>
              <a:rPr lang="ru" sz="1400" b="1" dirty="0" smtClean="0">
                <a:solidFill>
                  <a:schemeClr val="dk2"/>
                </a:solidFill>
                <a:latin typeface="PT Serif"/>
                <a:ea typeface="PT Serif"/>
                <a:cs typeface="PT Serif"/>
                <a:sym typeface="PT Serif"/>
              </a:rPr>
              <a:t>12.08.2022</a:t>
            </a:r>
            <a:r>
              <a:rPr lang="ru" sz="1400" dirty="0" smtClean="0">
                <a:solidFill>
                  <a:schemeClr val="dk2"/>
                </a:solidFill>
                <a:latin typeface="PT Serif"/>
                <a:ea typeface="PT Serif"/>
                <a:cs typeface="PT Serif"/>
                <a:sym typeface="PT Serif"/>
              </a:rPr>
              <a:t> </a:t>
            </a:r>
            <a:r>
              <a:rPr lang="ru" sz="1400" b="1" dirty="0">
                <a:solidFill>
                  <a:schemeClr val="dk2"/>
                </a:solidFill>
                <a:latin typeface="PT Serif"/>
                <a:ea typeface="PT Serif"/>
                <a:cs typeface="PT Serif"/>
                <a:sym typeface="PT Serif"/>
              </a:rPr>
              <a:t>№ </a:t>
            </a:r>
            <a:r>
              <a:rPr lang="ru" sz="1400" b="1" dirty="0" smtClean="0">
                <a:solidFill>
                  <a:schemeClr val="dk2"/>
                </a:solidFill>
                <a:latin typeface="PT Serif"/>
                <a:ea typeface="PT Serif"/>
                <a:cs typeface="PT Serif"/>
                <a:sym typeface="PT Serif"/>
              </a:rPr>
              <a:t>743-Д</a:t>
            </a:r>
            <a:r>
              <a:rPr lang="ru" sz="1400" dirty="0" smtClean="0">
                <a:solidFill>
                  <a:schemeClr val="dk2"/>
                </a:solidFill>
                <a:latin typeface="PT Serif"/>
                <a:ea typeface="PT Serif"/>
                <a:cs typeface="PT Serif"/>
                <a:sym typeface="PT Serif"/>
              </a:rPr>
              <a:t> </a:t>
            </a:r>
            <a:r>
              <a:rPr lang="ru" sz="1400" dirty="0">
                <a:solidFill>
                  <a:schemeClr val="dk2"/>
                </a:solidFill>
                <a:latin typeface="PT Serif"/>
                <a:ea typeface="PT Serif"/>
                <a:cs typeface="PT Serif"/>
                <a:sym typeface="PT Serif"/>
              </a:rPr>
              <a:t>«О внесении изменений в Перечень мер социальной защиты (поддержки), предоставляемых Министерством образования и молодежной политики Свердловской области, подлежащих передаче в Единую государственную информационную систему социального обеспечения, утвержденный приказом Министерства образования и молодежной политики Свердловской области от 02.08.2019 </a:t>
            </a:r>
            <a:r>
              <a:rPr lang="ru" sz="1400" b="1" dirty="0">
                <a:solidFill>
                  <a:schemeClr val="dk2"/>
                </a:solidFill>
                <a:latin typeface="PT Serif"/>
                <a:ea typeface="PT Serif"/>
                <a:cs typeface="PT Serif"/>
                <a:sym typeface="PT Serif"/>
              </a:rPr>
              <a:t>№ 158-Д</a:t>
            </a:r>
            <a:r>
              <a:rPr lang="ru" sz="1400" dirty="0">
                <a:solidFill>
                  <a:schemeClr val="dk2"/>
                </a:solidFill>
                <a:latin typeface="PT Serif"/>
                <a:ea typeface="PT Serif"/>
                <a:cs typeface="PT Serif"/>
                <a:sym typeface="PT Serif"/>
              </a:rPr>
              <a:t>» </a:t>
            </a:r>
            <a:endParaRPr lang="ru" sz="1400" dirty="0" smtClean="0">
              <a:solidFill>
                <a:schemeClr val="dk2"/>
              </a:solidFill>
              <a:latin typeface="PT Serif"/>
              <a:ea typeface="PT Serif"/>
              <a:cs typeface="PT Serif"/>
              <a:sym typeface="PT Serif"/>
            </a:endParaRPr>
          </a:p>
          <a:p>
            <a:pPr marL="457200" lvl="0" indent="-311150" algn="just" rtl="0">
              <a:lnSpc>
                <a:spcPct val="100000"/>
              </a:lnSpc>
              <a:spcBef>
                <a:spcPts val="0"/>
              </a:spcBef>
              <a:spcAft>
                <a:spcPts val="0"/>
              </a:spcAft>
              <a:buClr>
                <a:schemeClr val="dk2"/>
              </a:buClr>
              <a:buSzPts val="1300"/>
              <a:buFont typeface="Arial"/>
              <a:buChar char="●"/>
            </a:pPr>
            <a:endParaRPr lang="ru" sz="1400" dirty="0">
              <a:solidFill>
                <a:schemeClr val="dk2"/>
              </a:solidFill>
              <a:latin typeface="PT Serif"/>
              <a:ea typeface="PT Serif"/>
              <a:cs typeface="PT Serif"/>
              <a:sym typeface="PT Serif"/>
            </a:endParaRPr>
          </a:p>
          <a:p>
            <a:pPr marL="457200" lvl="0" indent="-311150" algn="just" rtl="0">
              <a:lnSpc>
                <a:spcPct val="100000"/>
              </a:lnSpc>
              <a:spcBef>
                <a:spcPts val="0"/>
              </a:spcBef>
              <a:spcAft>
                <a:spcPts val="0"/>
              </a:spcAft>
              <a:buClr>
                <a:schemeClr val="dk2"/>
              </a:buClr>
              <a:buSzPts val="1300"/>
              <a:buFont typeface="Arial"/>
              <a:buChar char="●"/>
            </a:pPr>
            <a:endParaRPr lang="ru" sz="1400" dirty="0" smtClean="0">
              <a:solidFill>
                <a:schemeClr val="dk2"/>
              </a:solidFill>
              <a:latin typeface="PT Serif"/>
              <a:ea typeface="PT Serif"/>
              <a:cs typeface="PT Serif"/>
              <a:sym typeface="PT Serif"/>
            </a:endParaRPr>
          </a:p>
          <a:p>
            <a:pPr marL="457200" lvl="0" indent="-311150" algn="just" rtl="0">
              <a:lnSpc>
                <a:spcPct val="100000"/>
              </a:lnSpc>
              <a:spcBef>
                <a:spcPts val="0"/>
              </a:spcBef>
              <a:spcAft>
                <a:spcPts val="0"/>
              </a:spcAft>
              <a:buClr>
                <a:schemeClr val="dk2"/>
              </a:buClr>
              <a:buSzPts val="1300"/>
              <a:buFont typeface="Arial"/>
              <a:buChar char="●"/>
            </a:pPr>
            <a:endParaRPr lang="ru" sz="1400" dirty="0">
              <a:solidFill>
                <a:schemeClr val="dk2"/>
              </a:solidFill>
              <a:latin typeface="PT Serif"/>
              <a:ea typeface="PT Serif"/>
              <a:cs typeface="PT Serif"/>
              <a:sym typeface="PT Serif"/>
            </a:endParaRPr>
          </a:p>
          <a:p>
            <a:pPr marL="457200" lvl="0" indent="-311150" algn="just" rtl="0">
              <a:lnSpc>
                <a:spcPct val="100000"/>
              </a:lnSpc>
              <a:spcBef>
                <a:spcPts val="0"/>
              </a:spcBef>
              <a:spcAft>
                <a:spcPts val="0"/>
              </a:spcAft>
              <a:buClr>
                <a:schemeClr val="dk2"/>
              </a:buClr>
              <a:buSzPts val="1300"/>
              <a:buFont typeface="Arial"/>
              <a:buChar char="●"/>
            </a:pPr>
            <a:endParaRPr lang="ru" sz="1400" dirty="0" smtClean="0">
              <a:solidFill>
                <a:schemeClr val="dk2"/>
              </a:solidFill>
              <a:latin typeface="PT Serif"/>
              <a:ea typeface="PT Serif"/>
              <a:cs typeface="PT Serif"/>
              <a:sym typeface="PT Serif"/>
            </a:endParaRPr>
          </a:p>
          <a:p>
            <a:pPr marL="457200" lvl="0" indent="-311150" algn="just" rtl="0">
              <a:lnSpc>
                <a:spcPct val="100000"/>
              </a:lnSpc>
              <a:spcBef>
                <a:spcPts val="0"/>
              </a:spcBef>
              <a:spcAft>
                <a:spcPts val="0"/>
              </a:spcAft>
              <a:buClr>
                <a:schemeClr val="dk2"/>
              </a:buClr>
              <a:buSzPts val="1300"/>
              <a:buFont typeface="Arial"/>
              <a:buChar char="●"/>
            </a:pPr>
            <a:endParaRPr lang="ru" sz="1400" dirty="0">
              <a:solidFill>
                <a:schemeClr val="dk2"/>
              </a:solidFill>
              <a:latin typeface="PT Serif"/>
              <a:ea typeface="PT Serif"/>
              <a:cs typeface="PT Serif"/>
              <a:sym typeface="PT Serif"/>
            </a:endParaRPr>
          </a:p>
          <a:p>
            <a:pPr marL="457200" lvl="0" indent="-311150" algn="just" rtl="0">
              <a:lnSpc>
                <a:spcPct val="100000"/>
              </a:lnSpc>
              <a:spcBef>
                <a:spcPts val="0"/>
              </a:spcBef>
              <a:spcAft>
                <a:spcPts val="0"/>
              </a:spcAft>
              <a:buClr>
                <a:schemeClr val="dk2"/>
              </a:buClr>
              <a:buSzPts val="1300"/>
              <a:buFont typeface="Arial"/>
              <a:buChar char="●"/>
            </a:pPr>
            <a:endParaRPr sz="1400" dirty="0">
              <a:solidFill>
                <a:schemeClr val="dk2"/>
              </a:solidFill>
              <a:latin typeface="PT Serif"/>
              <a:ea typeface="PT Serif"/>
              <a:cs typeface="PT Serif"/>
              <a:sym typeface="PT Serif"/>
            </a:endParaRPr>
          </a:p>
          <a:p>
            <a:pPr marL="457200" lvl="0" indent="0" algn="ctr" rtl="0">
              <a:lnSpc>
                <a:spcPct val="100000"/>
              </a:lnSpc>
              <a:spcBef>
                <a:spcPts val="1600"/>
              </a:spcBef>
              <a:spcAft>
                <a:spcPts val="1600"/>
              </a:spcAft>
              <a:buNone/>
            </a:pPr>
            <a:r>
              <a:rPr lang="ru" b="1" dirty="0" smtClean="0">
                <a:solidFill>
                  <a:srgbClr val="000000"/>
                </a:solidFill>
                <a:latin typeface="PT Serif"/>
                <a:ea typeface="PT Serif"/>
                <a:cs typeface="PT Serif"/>
                <a:sym typeface="PT Serif"/>
              </a:rPr>
              <a:t>Вкладка </a:t>
            </a:r>
            <a:r>
              <a:rPr lang="ru" b="1" dirty="0">
                <a:solidFill>
                  <a:srgbClr val="000000"/>
                </a:solidFill>
                <a:latin typeface="PT Serif"/>
                <a:ea typeface="PT Serif"/>
                <a:cs typeface="PT Serif"/>
                <a:sym typeface="PT Serif"/>
              </a:rPr>
              <a:t>ЕГИССО на официальном сайте Министерства образования и молодженой политики Свердловской области</a:t>
            </a:r>
            <a:r>
              <a:rPr lang="ru" dirty="0">
                <a:solidFill>
                  <a:srgbClr val="000000"/>
                </a:solidFill>
                <a:latin typeface="PT Serif"/>
                <a:ea typeface="PT Serif"/>
                <a:cs typeface="PT Serif"/>
                <a:sym typeface="PT Serif"/>
              </a:rPr>
              <a:t>:</a:t>
            </a:r>
            <a:r>
              <a:rPr lang="ru" dirty="0">
                <a:latin typeface="PT Serif"/>
                <a:ea typeface="PT Serif"/>
                <a:cs typeface="PT Serif"/>
                <a:sym typeface="PT Serif"/>
              </a:rPr>
              <a:t> </a:t>
            </a:r>
            <a:r>
              <a:rPr lang="ru" u="sng" dirty="0">
                <a:solidFill>
                  <a:srgbClr val="0000FF"/>
                </a:solidFill>
                <a:latin typeface="PT Serif"/>
                <a:ea typeface="PT Serif"/>
                <a:cs typeface="PT Serif"/>
                <a:sym typeface="PT Serif"/>
              </a:rPr>
              <a:t>https://minobraz.egov66.ru/site/section?id=313</a:t>
            </a:r>
            <a:endParaRPr dirty="0">
              <a:solidFill>
                <a:schemeClr val="dk2"/>
              </a:solidFill>
              <a:latin typeface="PT Serif"/>
              <a:ea typeface="PT Serif"/>
              <a:cs typeface="PT Serif"/>
              <a:sym typeface="PT Serif"/>
            </a:endParaRPr>
          </a:p>
        </p:txBody>
      </p:sp>
    </p:spTree>
    <p:extLst>
      <p:ext uri="{BB962C8B-B14F-4D97-AF65-F5344CB8AC3E}">
        <p14:creationId xmlns:p14="http://schemas.microsoft.com/office/powerpoint/2010/main" val="157315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Прямоугольник 1"/>
          <p:cNvSpPr/>
          <p:nvPr/>
        </p:nvSpPr>
        <p:spPr>
          <a:xfrm>
            <a:off x="257695" y="0"/>
            <a:ext cx="8595359" cy="5078313"/>
          </a:xfrm>
          <a:prstGeom prst="rect">
            <a:avLst/>
          </a:prstGeom>
        </p:spPr>
        <p:txBody>
          <a:bodyPr wrap="square">
            <a:spAutoFit/>
          </a:bodyPr>
          <a:lstStyle/>
          <a:p>
            <a:r>
              <a:rPr lang="ru-RU" sz="2000" b="1" dirty="0" smtClean="0">
                <a:latin typeface="PT Serif" panose="020B0604020202020204" charset="-52"/>
              </a:rPr>
              <a:t>МСЗ 0758 </a:t>
            </a:r>
            <a:r>
              <a:rPr lang="ru-RU" sz="2000" b="1" kern="150" dirty="0" smtClean="0">
                <a:latin typeface="PT Serif" panose="020B0604020202020204" charset="-52"/>
                <a:ea typeface="Calibri" panose="020F0502020204030204" pitchFamily="34" charset="0"/>
              </a:rPr>
              <a:t>Предоставление </a:t>
            </a:r>
            <a:r>
              <a:rPr lang="ru-RU" sz="2000" b="1" kern="150" dirty="0">
                <a:latin typeface="PT Serif" panose="020B0604020202020204" charset="-52"/>
                <a:ea typeface="Calibri" panose="020F0502020204030204" pitchFamily="34" charset="0"/>
              </a:rPr>
              <a:t>бесплатного </a:t>
            </a:r>
            <a:r>
              <a:rPr lang="ru-RU" sz="2000" b="1" kern="150" dirty="0" smtClean="0">
                <a:latin typeface="PT Serif" panose="020B0604020202020204" charset="-52"/>
                <a:ea typeface="Calibri" panose="020F0502020204030204" pitchFamily="34" charset="0"/>
              </a:rPr>
              <a:t>питания</a:t>
            </a:r>
          </a:p>
          <a:p>
            <a:endParaRPr lang="ru-RU" kern="150" dirty="0" smtClean="0">
              <a:latin typeface="PT Serif" panose="020B0604020202020204" charset="-52"/>
              <a:ea typeface="Calibri" panose="020F0502020204030204" pitchFamily="34" charset="0"/>
            </a:endParaRPr>
          </a:p>
          <a:p>
            <a:r>
              <a:rPr lang="ru-RU" b="1" kern="150" dirty="0" smtClean="0">
                <a:latin typeface="PT Serif" panose="020B0604020202020204" charset="-52"/>
                <a:ea typeface="Calibri" panose="020F0502020204030204" pitchFamily="34" charset="0"/>
              </a:rPr>
              <a:t>Получатели МСЗ:</a:t>
            </a:r>
          </a:p>
          <a:p>
            <a:pPr algn="just"/>
            <a:r>
              <a:rPr lang="ru-RU" sz="1200" b="1" dirty="0" smtClean="0">
                <a:latin typeface="PT Serif" panose="020B0604020202020204" charset="-52"/>
              </a:rPr>
              <a:t>03 </a:t>
            </a:r>
            <a:r>
              <a:rPr lang="ru-RU" sz="1200" b="1" dirty="0">
                <a:latin typeface="PT Serif" panose="020B0604020202020204" charset="-52"/>
              </a:rPr>
              <a:t>00 11 </a:t>
            </a:r>
            <a:r>
              <a:rPr lang="ru-RU" sz="1200" b="1" dirty="0" smtClean="0">
                <a:latin typeface="PT Serif" panose="020B0604020202020204" charset="-52"/>
              </a:rPr>
              <a:t>00 </a:t>
            </a:r>
            <a:r>
              <a:rPr lang="ru-RU" sz="1200" dirty="0" smtClean="0">
                <a:latin typeface="PT Serif" panose="020B0604020202020204" charset="-52"/>
              </a:rPr>
              <a:t>- дети </a:t>
            </a:r>
            <a:r>
              <a:rPr lang="ru-RU" sz="1200" dirty="0">
                <a:latin typeface="PT Serif" panose="020B0604020202020204" charset="-52"/>
              </a:rPr>
              <a:t>в возрасте до 18 </a:t>
            </a:r>
            <a:r>
              <a:rPr lang="ru-RU" sz="1200" dirty="0" smtClean="0">
                <a:latin typeface="PT Serif" panose="020B0604020202020204" charset="-52"/>
              </a:rPr>
              <a:t>лет </a:t>
            </a:r>
            <a:r>
              <a:rPr lang="ru-RU" sz="1200" i="1" dirty="0" smtClean="0">
                <a:latin typeface="PT Serif" panose="020B0604020202020204" charset="-52"/>
              </a:rPr>
              <a:t>(лица в возрасте от 18 до 23 лет)</a:t>
            </a:r>
            <a:r>
              <a:rPr lang="ru-RU" sz="1200" dirty="0" smtClean="0">
                <a:latin typeface="PT Serif" panose="020B0604020202020204" charset="-52"/>
              </a:rPr>
              <a:t>, а </a:t>
            </a:r>
            <a:r>
              <a:rPr lang="ru-RU" sz="1200" dirty="0">
                <a:latin typeface="PT Serif" panose="020B0604020202020204" charset="-52"/>
              </a:rPr>
              <a:t>также старше этого возраста, обучающиеся </a:t>
            </a:r>
            <a:r>
              <a:rPr lang="ru-RU" sz="1200" dirty="0" smtClean="0">
                <a:latin typeface="PT Serif" panose="020B0604020202020204" charset="-52"/>
              </a:rPr>
              <a:t>по </a:t>
            </a:r>
            <a:r>
              <a:rPr lang="ru-RU" sz="1200" dirty="0">
                <a:latin typeface="PT Serif" panose="020B0604020202020204" charset="-52"/>
              </a:rPr>
              <a:t>очной форме по основным образовательным программам в организациях, осуществляющих образовательную деятельность, до окончания ими такого обучения, </a:t>
            </a:r>
            <a:r>
              <a:rPr lang="ru-RU" sz="1200" dirty="0" smtClean="0">
                <a:latin typeface="PT Serif" panose="020B0604020202020204" charset="-52"/>
              </a:rPr>
              <a:t>но </a:t>
            </a:r>
            <a:r>
              <a:rPr lang="ru-RU" sz="1200" dirty="0">
                <a:latin typeface="PT Serif" panose="020B0604020202020204" charset="-52"/>
              </a:rPr>
              <a:t>не дольше чем </a:t>
            </a:r>
            <a:r>
              <a:rPr lang="ru-RU" sz="1200" dirty="0" smtClean="0">
                <a:latin typeface="PT Serif" panose="020B0604020202020204" charset="-52"/>
              </a:rPr>
              <a:t>до </a:t>
            </a:r>
            <a:r>
              <a:rPr lang="ru-RU" sz="1200" dirty="0">
                <a:latin typeface="PT Serif" panose="020B0604020202020204" charset="-52"/>
              </a:rPr>
              <a:t>достижения ими возраста 23 лет, потерявшие одного или обоих </a:t>
            </a:r>
            <a:r>
              <a:rPr lang="ru-RU" sz="1200" dirty="0" smtClean="0">
                <a:latin typeface="PT Serif" panose="020B0604020202020204" charset="-52"/>
              </a:rPr>
              <a:t>родителей. </a:t>
            </a:r>
            <a:r>
              <a:rPr lang="ru-RU" sz="1200" b="1" dirty="0" smtClean="0">
                <a:latin typeface="PT Serif" panose="020B0604020202020204" charset="-52"/>
              </a:rPr>
              <a:t>Дополнено к обучающимся в СПО:</a:t>
            </a:r>
            <a:r>
              <a:rPr lang="ru-RU" sz="1200" dirty="0" smtClean="0">
                <a:latin typeface="PT Serif" panose="020B0604020202020204" charset="-52"/>
              </a:rPr>
              <a:t> обучающиеся по образовательным программам основного общего, среднего общего образования до завершения обучения по указанным программам)</a:t>
            </a:r>
          </a:p>
          <a:p>
            <a:pPr algn="just"/>
            <a:r>
              <a:rPr lang="ru-RU" sz="1200" b="1" dirty="0">
                <a:latin typeface="PT Serif" panose="020B0604020202020204" charset="-52"/>
              </a:rPr>
              <a:t>07 00 00 </a:t>
            </a:r>
            <a:r>
              <a:rPr lang="ru-RU" sz="1200" b="1" dirty="0" smtClean="0">
                <a:latin typeface="PT Serif" panose="020B0604020202020204" charset="-52"/>
              </a:rPr>
              <a:t>34 </a:t>
            </a:r>
            <a:r>
              <a:rPr lang="ru-RU" sz="1200" dirty="0" smtClean="0">
                <a:latin typeface="PT Serif" panose="020B0604020202020204" charset="-52"/>
              </a:rPr>
              <a:t>- </a:t>
            </a:r>
            <a:r>
              <a:rPr lang="ru-RU" sz="1200" dirty="0">
                <a:latin typeface="PT Serif" panose="020B0604020202020204" charset="-52"/>
              </a:rPr>
              <a:t>лица из числа </a:t>
            </a:r>
            <a:r>
              <a:rPr lang="ru-RU" sz="1200" dirty="0" smtClean="0">
                <a:latin typeface="PT Serif" panose="020B0604020202020204" charset="-52"/>
              </a:rPr>
              <a:t>детей-сирот и </a:t>
            </a:r>
            <a:r>
              <a:rPr lang="ru-RU" sz="1200" dirty="0">
                <a:latin typeface="PT Serif" panose="020B0604020202020204" charset="-52"/>
              </a:rPr>
              <a:t>детей, оставшихся без попечения </a:t>
            </a:r>
            <a:r>
              <a:rPr lang="ru-RU" sz="1200" dirty="0" smtClean="0">
                <a:latin typeface="PT Serif" panose="020B0604020202020204" charset="-52"/>
              </a:rPr>
              <a:t>родителей. </a:t>
            </a:r>
            <a:r>
              <a:rPr lang="ru-RU" sz="1200" b="1" dirty="0" smtClean="0">
                <a:latin typeface="PT Serif" panose="020B0604020202020204" charset="-52"/>
              </a:rPr>
              <a:t>Дополнено </a:t>
            </a:r>
            <a:r>
              <a:rPr lang="ru-RU" sz="1200" b="1" dirty="0">
                <a:latin typeface="PT Serif" panose="020B0604020202020204" charset="-52"/>
              </a:rPr>
              <a:t>к обучающимся в </a:t>
            </a:r>
            <a:r>
              <a:rPr lang="ru-RU" sz="1200" b="1" dirty="0" smtClean="0">
                <a:latin typeface="PT Serif" panose="020B0604020202020204" charset="-52"/>
              </a:rPr>
              <a:t>СПО:</a:t>
            </a:r>
            <a:r>
              <a:rPr lang="ru-RU" sz="1200" dirty="0" smtClean="0">
                <a:latin typeface="PT Serif" panose="020B0604020202020204" charset="-52"/>
              </a:rPr>
              <a:t> </a:t>
            </a:r>
            <a:r>
              <a:rPr lang="ru-RU" sz="1200" dirty="0">
                <a:latin typeface="PT Serif" panose="020B0604020202020204" charset="-52"/>
              </a:rPr>
              <a:t>обучающиеся по образовательным программам основного общего, среднего общего образования до завершения обучения по указанным программам</a:t>
            </a:r>
            <a:r>
              <a:rPr lang="ru-RU" sz="1200" dirty="0" smtClean="0">
                <a:latin typeface="PT Serif" panose="020B0604020202020204" charset="-52"/>
              </a:rPr>
              <a:t>)</a:t>
            </a:r>
          </a:p>
          <a:p>
            <a:pPr algn="just"/>
            <a:r>
              <a:rPr lang="ru-RU" sz="1200" b="1" dirty="0">
                <a:latin typeface="PT Serif" panose="020B0604020202020204" charset="-52"/>
                <a:cs typeface="Times New Roman" panose="02020603050405020304" pitchFamily="18" charset="0"/>
              </a:rPr>
              <a:t>14 14 00 </a:t>
            </a:r>
            <a:r>
              <a:rPr lang="ru-RU" sz="1200" b="1" dirty="0" smtClean="0">
                <a:latin typeface="PT Serif" panose="020B0604020202020204" charset="-52"/>
                <a:cs typeface="Times New Roman" panose="02020603050405020304" pitchFamily="18" charset="0"/>
              </a:rPr>
              <a:t>00 </a:t>
            </a:r>
            <a:r>
              <a:rPr lang="ru-RU" sz="1200" dirty="0" smtClean="0">
                <a:latin typeface="PT Serif" panose="020B0604020202020204" charset="-52"/>
                <a:cs typeface="Times New Roman" panose="02020603050405020304" pitchFamily="18" charset="0"/>
              </a:rPr>
              <a:t>- </a:t>
            </a:r>
            <a:r>
              <a:rPr lang="ru-RU" sz="1200" dirty="0">
                <a:latin typeface="PT Serif" panose="020B0604020202020204" charset="-52"/>
                <a:cs typeface="Times New Roman" panose="02020603050405020304" pitchFamily="18" charset="0"/>
              </a:rPr>
              <a:t>граждане, постоянно проживающие на территории Украины, вынужденно </a:t>
            </a:r>
            <a:r>
              <a:rPr lang="ru-RU" sz="1200" dirty="0" smtClean="0">
                <a:latin typeface="PT Serif" panose="020B0604020202020204" charset="-52"/>
                <a:cs typeface="Times New Roman" panose="02020603050405020304" pitchFamily="18" charset="0"/>
              </a:rPr>
              <a:t>покинувшие территорию </a:t>
            </a:r>
            <a:r>
              <a:rPr lang="ru-RU" sz="1200" dirty="0">
                <a:latin typeface="PT Serif" panose="020B0604020202020204" charset="-52"/>
                <a:cs typeface="Times New Roman" panose="02020603050405020304" pitchFamily="18" charset="0"/>
              </a:rPr>
              <a:t>Украины и прибывшие на территорию Российской Федерации в экстренном массовом порядке</a:t>
            </a:r>
            <a:endParaRPr lang="ru-RU" sz="1200" dirty="0" smtClean="0">
              <a:latin typeface="PT Serif" panose="020B0604020202020204" charset="-52"/>
              <a:cs typeface="Times New Roman" panose="02020603050405020304" pitchFamily="18" charset="0"/>
            </a:endParaRPr>
          </a:p>
          <a:p>
            <a:pPr algn="just"/>
            <a:r>
              <a:rPr lang="ru-RU" sz="1200" b="1" dirty="0">
                <a:latin typeface="PT Serif" panose="020B0604020202020204" charset="-52"/>
                <a:cs typeface="Times New Roman" panose="02020603050405020304" pitchFamily="18" charset="0"/>
              </a:rPr>
              <a:t>14 </a:t>
            </a:r>
            <a:r>
              <a:rPr lang="ru-RU" sz="1200" b="1" dirty="0" smtClean="0">
                <a:latin typeface="PT Serif" panose="020B0604020202020204" charset="-52"/>
                <a:cs typeface="Times New Roman" panose="02020603050405020304" pitchFamily="18" charset="0"/>
              </a:rPr>
              <a:t>15 </a:t>
            </a:r>
            <a:r>
              <a:rPr lang="ru-RU" sz="1200" b="1" dirty="0">
                <a:latin typeface="PT Serif" panose="020B0604020202020204" charset="-52"/>
                <a:cs typeface="Times New Roman" panose="02020603050405020304" pitchFamily="18" charset="0"/>
              </a:rPr>
              <a:t>00 </a:t>
            </a:r>
            <a:r>
              <a:rPr lang="ru-RU" sz="1200" b="1" dirty="0" smtClean="0">
                <a:latin typeface="PT Serif" panose="020B0604020202020204" charset="-52"/>
                <a:cs typeface="Times New Roman" panose="02020603050405020304" pitchFamily="18" charset="0"/>
              </a:rPr>
              <a:t>00</a:t>
            </a:r>
            <a:r>
              <a:rPr lang="ru-RU" sz="1200" b="1" dirty="0">
                <a:latin typeface="PT Serif" panose="020B0604020202020204" charset="-52"/>
                <a:cs typeface="Times New Roman" panose="02020603050405020304" pitchFamily="18" charset="0"/>
              </a:rPr>
              <a:t> </a:t>
            </a:r>
            <a:r>
              <a:rPr lang="ru-RU" sz="1200" dirty="0" smtClean="0">
                <a:latin typeface="PT Serif" panose="020B0604020202020204" charset="-52"/>
                <a:cs typeface="Times New Roman" panose="02020603050405020304" pitchFamily="18" charset="0"/>
              </a:rPr>
              <a:t>- граждане</a:t>
            </a:r>
            <a:r>
              <a:rPr lang="ru-RU" sz="1200" dirty="0">
                <a:latin typeface="PT Serif" panose="020B0604020202020204" charset="-52"/>
                <a:cs typeface="Times New Roman" panose="02020603050405020304" pitchFamily="18" charset="0"/>
              </a:rPr>
              <a:t>, постоянно проживающие на территории Украины, вынужденно покинувшие территорию Донецкой Народной Республики и прибывшие на территорию Российской Федерации в экстренном массовом порядке</a:t>
            </a:r>
            <a:endParaRPr lang="ru-RU" sz="1200" dirty="0" smtClean="0">
              <a:latin typeface="PT Serif" panose="020B0604020202020204" charset="-52"/>
              <a:cs typeface="Times New Roman" panose="02020603050405020304" pitchFamily="18" charset="0"/>
            </a:endParaRPr>
          </a:p>
          <a:p>
            <a:pPr algn="just"/>
            <a:r>
              <a:rPr lang="ru-RU" sz="1200" b="1" dirty="0">
                <a:latin typeface="PT Serif" panose="020B0604020202020204" charset="-52"/>
                <a:cs typeface="Times New Roman" panose="02020603050405020304" pitchFamily="18" charset="0"/>
              </a:rPr>
              <a:t>14 </a:t>
            </a:r>
            <a:r>
              <a:rPr lang="ru-RU" sz="1200" b="1" dirty="0" smtClean="0">
                <a:latin typeface="PT Serif" panose="020B0604020202020204" charset="-52"/>
                <a:cs typeface="Times New Roman" panose="02020603050405020304" pitchFamily="18" charset="0"/>
              </a:rPr>
              <a:t>16 </a:t>
            </a:r>
            <a:r>
              <a:rPr lang="ru-RU" sz="1200" b="1" dirty="0">
                <a:latin typeface="PT Serif" panose="020B0604020202020204" charset="-52"/>
                <a:cs typeface="Times New Roman" panose="02020603050405020304" pitchFamily="18" charset="0"/>
              </a:rPr>
              <a:t>00 </a:t>
            </a:r>
            <a:r>
              <a:rPr lang="ru-RU" sz="1200" b="1" dirty="0" smtClean="0">
                <a:latin typeface="PT Serif" panose="020B0604020202020204" charset="-52"/>
                <a:cs typeface="Times New Roman" panose="02020603050405020304" pitchFamily="18" charset="0"/>
              </a:rPr>
              <a:t>00 </a:t>
            </a:r>
            <a:r>
              <a:rPr lang="ru-RU" sz="1200" dirty="0" smtClean="0">
                <a:latin typeface="PT Serif" panose="020B0604020202020204" charset="-52"/>
                <a:cs typeface="Times New Roman" panose="02020603050405020304" pitchFamily="18" charset="0"/>
              </a:rPr>
              <a:t>- граждане</a:t>
            </a:r>
            <a:r>
              <a:rPr lang="ru-RU" sz="1200" dirty="0">
                <a:latin typeface="PT Serif" panose="020B0604020202020204" charset="-52"/>
                <a:cs typeface="Times New Roman" panose="02020603050405020304" pitchFamily="18" charset="0"/>
              </a:rPr>
              <a:t>, постоянно проживающие на территории Украины, вынужденно покинувшие территорию Луганской Народной Республики и прибывшие на территорию Российской Федерации в экстренном массовом порядке</a:t>
            </a:r>
            <a:endParaRPr lang="ru-RU" sz="1200" dirty="0" smtClean="0">
              <a:latin typeface="PT Serif" panose="020B0604020202020204" charset="-52"/>
              <a:cs typeface="Times New Roman" panose="02020603050405020304" pitchFamily="18" charset="0"/>
            </a:endParaRPr>
          </a:p>
          <a:p>
            <a:pPr algn="just"/>
            <a:r>
              <a:rPr lang="ru-RU" sz="1200" b="1" dirty="0">
                <a:latin typeface="PT Serif" panose="020B0604020202020204" charset="-52"/>
                <a:cs typeface="Times New Roman" panose="02020603050405020304" pitchFamily="18" charset="0"/>
              </a:rPr>
              <a:t>14 </a:t>
            </a:r>
            <a:r>
              <a:rPr lang="ru-RU" sz="1200" b="1" dirty="0" smtClean="0">
                <a:latin typeface="PT Serif" panose="020B0604020202020204" charset="-52"/>
                <a:cs typeface="Times New Roman" panose="02020603050405020304" pitchFamily="18" charset="0"/>
              </a:rPr>
              <a:t>20 </a:t>
            </a:r>
            <a:r>
              <a:rPr lang="ru-RU" sz="1200" b="1" dirty="0">
                <a:latin typeface="PT Serif" panose="020B0604020202020204" charset="-52"/>
                <a:cs typeface="Times New Roman" panose="02020603050405020304" pitchFamily="18" charset="0"/>
              </a:rPr>
              <a:t>00 </a:t>
            </a:r>
            <a:r>
              <a:rPr lang="ru-RU" sz="1200" b="1" dirty="0" smtClean="0">
                <a:latin typeface="PT Serif" panose="020B0604020202020204" charset="-52"/>
                <a:cs typeface="Times New Roman" panose="02020603050405020304" pitchFamily="18" charset="0"/>
              </a:rPr>
              <a:t>00 - </a:t>
            </a:r>
            <a:r>
              <a:rPr lang="ru-RU" sz="1200" dirty="0">
                <a:latin typeface="PT Serif" panose="020B0604020202020204" charset="-52"/>
              </a:rPr>
              <a:t>дети, постоянно проживающие на территориях Украины, Донецкой Народной Республики, Луганской Народной Республики, вынужденно покинувшие территорию Украины, Донецкой Народной Республики, Луганской Народной Республики и прибывшие на территорию субъекта РФ в экстренном массовом порядке после 24 февраля 2022 года в связи с проведением специальной военной операции на территории Украины, Донецкой Народной Республики, Луганской Народной </a:t>
            </a:r>
            <a:r>
              <a:rPr lang="ru-RU" sz="1200" dirty="0" smtClean="0">
                <a:latin typeface="PT Serif" panose="020B0604020202020204" charset="-52"/>
              </a:rPr>
              <a:t>Республики</a:t>
            </a:r>
            <a:endParaRPr lang="en-US" sz="1200" dirty="0" smtClean="0">
              <a:latin typeface="PT Serif" panose="020B0604020202020204" charset="-52"/>
            </a:endParaRPr>
          </a:p>
        </p:txBody>
      </p:sp>
    </p:spTree>
    <p:extLst>
      <p:ext uri="{BB962C8B-B14F-4D97-AF65-F5344CB8AC3E}">
        <p14:creationId xmlns:p14="http://schemas.microsoft.com/office/powerpoint/2010/main" val="380544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Прямоугольник 1"/>
          <p:cNvSpPr/>
          <p:nvPr/>
        </p:nvSpPr>
        <p:spPr>
          <a:xfrm>
            <a:off x="598515" y="507076"/>
            <a:ext cx="8055033" cy="4401205"/>
          </a:xfrm>
          <a:prstGeom prst="rect">
            <a:avLst/>
          </a:prstGeom>
        </p:spPr>
        <p:txBody>
          <a:bodyPr wrap="square">
            <a:spAutoFit/>
          </a:bodyPr>
          <a:lstStyle/>
          <a:p>
            <a:pPr algn="just"/>
            <a:r>
              <a:rPr lang="ru-RU" b="1" dirty="0" smtClean="0">
                <a:latin typeface="PT Serif" panose="020B0604020202020204" charset="-52"/>
                <a:cs typeface="Times New Roman" panose="02020603050405020304" pitchFamily="18" charset="0"/>
              </a:rPr>
              <a:t>Получатели МСЗ:</a:t>
            </a:r>
          </a:p>
          <a:p>
            <a:pPr algn="just"/>
            <a:endParaRPr lang="ru-RU" b="1" dirty="0" smtClean="0">
              <a:latin typeface="PT Serif" panose="020B0604020202020204" charset="-52"/>
              <a:cs typeface="Times New Roman" panose="02020603050405020304" pitchFamily="18" charset="0"/>
            </a:endParaRPr>
          </a:p>
          <a:p>
            <a:pPr algn="just"/>
            <a:r>
              <a:rPr lang="ru-RU" b="1" dirty="0" smtClean="0">
                <a:latin typeface="PT Serif" panose="020B0604020202020204" charset="-52"/>
                <a:cs typeface="Times New Roman" panose="02020603050405020304" pitchFamily="18" charset="0"/>
              </a:rPr>
              <a:t>14 </a:t>
            </a:r>
            <a:r>
              <a:rPr lang="ru-RU" b="1" dirty="0">
                <a:latin typeface="PT Serif" panose="020B0604020202020204" charset="-52"/>
                <a:cs typeface="Times New Roman" panose="02020603050405020304" pitchFamily="18" charset="0"/>
              </a:rPr>
              <a:t>20 00 00 - </a:t>
            </a:r>
            <a:r>
              <a:rPr lang="ru-RU" dirty="0">
                <a:latin typeface="PT Serif" panose="020B0604020202020204" charset="-52"/>
              </a:rPr>
              <a:t>дети, постоянно проживающие на территориях Украины, Донецкой Народной Республики, Луганской Народной Республики, вынужденно покинувшие территорию Украины, Донецкой Народной Республики, Луганской Народной Республики и прибывшие на территорию субъекта РФ в экстренном массовом порядке после 24 февраля 2022 года в связи с проведением специальной военной операции на территории Украины, Донецкой Народной Республики, Луганской Народной </a:t>
            </a:r>
            <a:r>
              <a:rPr lang="ru-RU" dirty="0" smtClean="0">
                <a:latin typeface="PT Serif" panose="020B0604020202020204" charset="-52"/>
              </a:rPr>
              <a:t>Республики*</a:t>
            </a:r>
          </a:p>
          <a:p>
            <a:pPr algn="just"/>
            <a:endParaRPr lang="ru-RU" dirty="0">
              <a:latin typeface="PT Serif" panose="020B0604020202020204" charset="-52"/>
            </a:endParaRPr>
          </a:p>
          <a:p>
            <a:pPr algn="just"/>
            <a:r>
              <a:rPr lang="ru-RU" i="1" dirty="0" smtClean="0">
                <a:latin typeface="PT Serif" panose="020B0604020202020204" charset="-52"/>
              </a:rPr>
              <a:t>Разъяснение*:</a:t>
            </a:r>
          </a:p>
          <a:p>
            <a:pPr algn="just"/>
            <a:endParaRPr lang="ru-RU" i="1" dirty="0" smtClean="0">
              <a:latin typeface="PT Serif" panose="020B0604020202020204" charset="-52"/>
            </a:endParaRPr>
          </a:p>
          <a:p>
            <a:pPr marL="285750" indent="-285750" algn="just">
              <a:buFontTx/>
              <a:buChar char="-"/>
            </a:pPr>
            <a:r>
              <a:rPr lang="ru-RU" dirty="0" smtClean="0">
                <a:latin typeface="PT Serif" panose="020B0604020202020204" charset="-52"/>
              </a:rPr>
              <a:t>дети </a:t>
            </a:r>
            <a:r>
              <a:rPr lang="ru-RU" dirty="0">
                <a:latin typeface="PT Serif" panose="020B0604020202020204" charset="-52"/>
              </a:rPr>
              <a:t>лиц, принимающих (принимавших) участие в специальной военной операции на территории Украины, Донецкой Народной Республики, Луганской Народной </a:t>
            </a:r>
            <a:r>
              <a:rPr lang="ru-RU" dirty="0" smtClean="0">
                <a:latin typeface="PT Serif" panose="020B0604020202020204" charset="-52"/>
              </a:rPr>
              <a:t>Республики;</a:t>
            </a:r>
          </a:p>
          <a:p>
            <a:pPr algn="just"/>
            <a:endParaRPr lang="ru-RU" dirty="0" smtClean="0">
              <a:latin typeface="PT Serif" panose="020B0604020202020204" charset="-52"/>
            </a:endParaRPr>
          </a:p>
          <a:p>
            <a:pPr algn="just"/>
            <a:r>
              <a:rPr lang="ru-RU" dirty="0" smtClean="0">
                <a:latin typeface="PT Serif" panose="020B0604020202020204" charset="-52"/>
              </a:rPr>
              <a:t>- дети </a:t>
            </a:r>
            <a:r>
              <a:rPr lang="ru-RU" dirty="0">
                <a:latin typeface="PT Serif" panose="020B0604020202020204" charset="-52"/>
              </a:rPr>
              <a:t>граждан Российской Федерации, Украины, Донецкой Народной Республики, Луганской Народной Республики, лица без гражданства, постоянно проживавшие на территориях  Украины, Донецкой Народной Республики,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Российской Федерации  в экстренном массовом </a:t>
            </a:r>
            <a:r>
              <a:rPr lang="ru-RU" dirty="0" smtClean="0">
                <a:latin typeface="PT Serif" panose="020B0604020202020204" charset="-52"/>
              </a:rPr>
              <a:t>порядке</a:t>
            </a:r>
            <a:endParaRPr lang="ru-RU" i="1" dirty="0">
              <a:latin typeface="PT Serif" panose="020B0604020202020204" charset="-52"/>
            </a:endParaRPr>
          </a:p>
        </p:txBody>
      </p:sp>
    </p:spTree>
    <p:extLst>
      <p:ext uri="{BB962C8B-B14F-4D97-AF65-F5344CB8AC3E}">
        <p14:creationId xmlns:p14="http://schemas.microsoft.com/office/powerpoint/2010/main" val="156544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Прямоугольник 1"/>
          <p:cNvSpPr/>
          <p:nvPr/>
        </p:nvSpPr>
        <p:spPr>
          <a:xfrm>
            <a:off x="374073" y="299258"/>
            <a:ext cx="8553795" cy="4185761"/>
          </a:xfrm>
          <a:prstGeom prst="rect">
            <a:avLst/>
          </a:prstGeom>
        </p:spPr>
        <p:txBody>
          <a:bodyPr wrap="square">
            <a:spAutoFit/>
          </a:bodyPr>
          <a:lstStyle/>
          <a:p>
            <a:r>
              <a:rPr lang="ru-RU" b="1" kern="150" dirty="0" smtClean="0">
                <a:latin typeface="PT Serif" panose="020B0604020202020204" charset="-52"/>
                <a:ea typeface="Calibri" panose="020F0502020204030204" pitchFamily="34" charset="0"/>
              </a:rPr>
              <a:t>0583 </a:t>
            </a:r>
            <a:r>
              <a:rPr lang="ru-RU" b="1" dirty="0" smtClean="0">
                <a:latin typeface="PT Serif" panose="020B0604020202020204" charset="-52"/>
              </a:rPr>
              <a:t>Денежная </a:t>
            </a:r>
            <a:r>
              <a:rPr lang="ru-RU" b="1" dirty="0">
                <a:latin typeface="PT Serif" panose="020B0604020202020204" charset="-52"/>
              </a:rPr>
              <a:t>компенсация на обеспечение бесплатным питанием обучающихся </a:t>
            </a:r>
            <a:r>
              <a:rPr lang="ru-RU" b="1" dirty="0" smtClean="0">
                <a:latin typeface="PT Serif" panose="020B0604020202020204" charset="-52"/>
              </a:rPr>
              <a:t>по </a:t>
            </a:r>
            <a:r>
              <a:rPr lang="ru-RU" b="1" dirty="0">
                <a:latin typeface="PT Serif" panose="020B0604020202020204" charset="-52"/>
              </a:rPr>
              <a:t>очной форме обучения за счет средств областного бюджета </a:t>
            </a:r>
            <a:r>
              <a:rPr lang="ru-RU" b="1" dirty="0" smtClean="0">
                <a:latin typeface="PT Serif" panose="020B0604020202020204" charset="-52"/>
              </a:rPr>
              <a:t>по </a:t>
            </a:r>
            <a:r>
              <a:rPr lang="ru-RU" b="1" dirty="0">
                <a:latin typeface="PT Serif" panose="020B0604020202020204" charset="-52"/>
              </a:rPr>
              <a:t>образовательным программам </a:t>
            </a:r>
            <a:r>
              <a:rPr lang="ru-RU" b="1" dirty="0" smtClean="0">
                <a:latin typeface="PT Serif" panose="020B0604020202020204" charset="-52"/>
              </a:rPr>
              <a:t>среднего профессионального образования </a:t>
            </a:r>
            <a:r>
              <a:rPr lang="ru-RU" b="1" dirty="0">
                <a:latin typeface="PT Serif" panose="020B0604020202020204" charset="-52"/>
              </a:rPr>
              <a:t>(или) программам профессиональной подготовки </a:t>
            </a:r>
            <a:r>
              <a:rPr lang="ru-RU" b="1" dirty="0" smtClean="0">
                <a:latin typeface="PT Serif" panose="020B0604020202020204" charset="-52"/>
              </a:rPr>
              <a:t>по </a:t>
            </a:r>
            <a:r>
              <a:rPr lang="ru-RU" b="1" dirty="0">
                <a:latin typeface="PT Serif" panose="020B0604020202020204" charset="-52"/>
              </a:rPr>
              <a:t>профессиям рабочих, должностям служащих, находящихся </a:t>
            </a:r>
            <a:r>
              <a:rPr lang="ru-RU" b="1" dirty="0" smtClean="0">
                <a:latin typeface="PT Serif" panose="020B0604020202020204" charset="-52"/>
              </a:rPr>
              <a:t>на </a:t>
            </a:r>
            <a:r>
              <a:rPr lang="ru-RU" b="1" dirty="0">
                <a:latin typeface="PT Serif" panose="020B0604020202020204" charset="-52"/>
              </a:rPr>
              <a:t>полном государственном </a:t>
            </a:r>
            <a:r>
              <a:rPr lang="ru-RU" b="1" dirty="0" smtClean="0">
                <a:latin typeface="PT Serif" panose="020B0604020202020204" charset="-52"/>
              </a:rPr>
              <a:t>обеспечении</a:t>
            </a:r>
          </a:p>
          <a:p>
            <a:endParaRPr lang="ru-RU" b="1" dirty="0">
              <a:latin typeface="PT Serif" panose="020B0604020202020204" charset="-52"/>
            </a:endParaRPr>
          </a:p>
          <a:p>
            <a:r>
              <a:rPr lang="ru-RU" sz="1200" b="1" kern="150" dirty="0">
                <a:latin typeface="PT Serif" panose="020B0604020202020204" charset="-52"/>
                <a:ea typeface="Calibri" panose="020F0502020204030204" pitchFamily="34" charset="0"/>
              </a:rPr>
              <a:t>Получатели МСЗ:</a:t>
            </a:r>
          </a:p>
          <a:p>
            <a:endParaRPr lang="ru-RU" b="1" dirty="0" smtClean="0">
              <a:latin typeface="PT Serif" panose="020B0604020202020204" charset="-52"/>
            </a:endParaRPr>
          </a:p>
          <a:p>
            <a:pPr algn="just"/>
            <a:r>
              <a:rPr lang="ru-RU" sz="1200" b="1" dirty="0">
                <a:latin typeface="PT Serif" panose="020B0604020202020204" charset="-52"/>
                <a:cs typeface="Times New Roman" panose="02020603050405020304" pitchFamily="18" charset="0"/>
              </a:rPr>
              <a:t>14 14 00 00 </a:t>
            </a:r>
            <a:r>
              <a:rPr lang="ru-RU" sz="1200" dirty="0">
                <a:latin typeface="PT Serif" panose="020B0604020202020204" charset="-52"/>
                <a:cs typeface="Times New Roman" panose="02020603050405020304" pitchFamily="18" charset="0"/>
              </a:rPr>
              <a:t>- граждане, постоянно проживающие на территории Украины, вынужденно покинувшие территорию Украины и прибывшие на территорию Российской Федерации в экстренном массовом порядке</a:t>
            </a:r>
          </a:p>
          <a:p>
            <a:pPr algn="just"/>
            <a:r>
              <a:rPr lang="ru-RU" sz="1200" b="1" dirty="0">
                <a:latin typeface="PT Serif" panose="020B0604020202020204" charset="-52"/>
                <a:cs typeface="Times New Roman" panose="02020603050405020304" pitchFamily="18" charset="0"/>
              </a:rPr>
              <a:t>14 15 00 00 </a:t>
            </a:r>
            <a:r>
              <a:rPr lang="ru-RU" sz="1200" dirty="0">
                <a:latin typeface="PT Serif" panose="020B0604020202020204" charset="-52"/>
                <a:cs typeface="Times New Roman" panose="02020603050405020304" pitchFamily="18" charset="0"/>
              </a:rPr>
              <a:t>- граждане, постоянно проживающие на территории Украины, вынужденно покинувшие территорию Донецкой Народной Республики и прибывшие на территорию Российской Федерации в экстренном массовом порядке</a:t>
            </a:r>
          </a:p>
          <a:p>
            <a:pPr algn="just"/>
            <a:r>
              <a:rPr lang="ru-RU" sz="1200" b="1" dirty="0">
                <a:latin typeface="PT Serif" panose="020B0604020202020204" charset="-52"/>
                <a:cs typeface="Times New Roman" panose="02020603050405020304" pitchFamily="18" charset="0"/>
              </a:rPr>
              <a:t>14 16 00 00 </a:t>
            </a:r>
            <a:r>
              <a:rPr lang="ru-RU" sz="1200" dirty="0">
                <a:latin typeface="PT Serif" panose="020B0604020202020204" charset="-52"/>
                <a:cs typeface="Times New Roman" panose="02020603050405020304" pitchFamily="18" charset="0"/>
              </a:rPr>
              <a:t>- граждане, постоянно проживающие на территории Украины, вынужденно покинувшие территорию Луганской Народной Республики и прибывшие на территорию Российской Федерации в экстренном массовом порядке</a:t>
            </a:r>
          </a:p>
          <a:p>
            <a:pPr algn="just"/>
            <a:r>
              <a:rPr lang="ru-RU" sz="1200" b="1" dirty="0">
                <a:latin typeface="PT Serif" panose="020B0604020202020204" charset="-52"/>
                <a:cs typeface="Times New Roman" panose="02020603050405020304" pitchFamily="18" charset="0"/>
              </a:rPr>
              <a:t>14 20 00 00 - </a:t>
            </a:r>
            <a:r>
              <a:rPr lang="ru-RU" sz="1200" dirty="0">
                <a:latin typeface="PT Serif" panose="020B0604020202020204" charset="-52"/>
              </a:rPr>
              <a:t>дети, постоянно проживающие на территориях Украины, Донецкой Народной Республики, Луганской Народной Республики, вынужденно покинувшие территорию Украины, Донецкой Народной Республики, Луганской Народной Республики и прибывшие на территорию субъекта РФ в экстренном массовом порядке после 24 февраля 2022 года в связи с проведением специальной военной операции на территории Украины, Донецкой Народной Республики, Луганской Народной </a:t>
            </a:r>
            <a:r>
              <a:rPr lang="ru-RU" sz="1200" dirty="0" smtClean="0">
                <a:latin typeface="PT Serif" panose="020B0604020202020204" charset="-52"/>
              </a:rPr>
              <a:t>Республики</a:t>
            </a:r>
            <a:endParaRPr lang="ru-RU" b="1" dirty="0">
              <a:latin typeface="PT Serif" panose="020B0604020202020204" charset="-52"/>
            </a:endParaRPr>
          </a:p>
        </p:txBody>
      </p:sp>
    </p:spTree>
    <p:extLst>
      <p:ext uri="{BB962C8B-B14F-4D97-AF65-F5344CB8AC3E}">
        <p14:creationId xmlns:p14="http://schemas.microsoft.com/office/powerpoint/2010/main" val="415479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Прямоугольник 1"/>
          <p:cNvSpPr/>
          <p:nvPr/>
        </p:nvSpPr>
        <p:spPr>
          <a:xfrm>
            <a:off x="264644" y="283118"/>
            <a:ext cx="8661862" cy="2492990"/>
          </a:xfrm>
          <a:prstGeom prst="rect">
            <a:avLst/>
          </a:prstGeom>
        </p:spPr>
        <p:txBody>
          <a:bodyPr wrap="square">
            <a:spAutoFit/>
          </a:bodyPr>
          <a:lstStyle/>
          <a:p>
            <a:r>
              <a:rPr lang="ru-RU" b="1" kern="150" dirty="0" smtClean="0">
                <a:solidFill>
                  <a:srgbClr val="FF0000"/>
                </a:solidFill>
                <a:latin typeface="PT Serif" panose="020B0604020202020204" charset="-52"/>
                <a:ea typeface="Calibri" panose="020F0502020204030204" pitchFamily="34" charset="0"/>
              </a:rPr>
              <a:t>0583 </a:t>
            </a:r>
            <a:r>
              <a:rPr lang="ru-RU" b="1" dirty="0" smtClean="0">
                <a:solidFill>
                  <a:srgbClr val="FF0000"/>
                </a:solidFill>
                <a:latin typeface="PT Serif" panose="020B0604020202020204" charset="-52"/>
              </a:rPr>
              <a:t>Денежная </a:t>
            </a:r>
            <a:r>
              <a:rPr lang="ru-RU" b="1" dirty="0">
                <a:solidFill>
                  <a:srgbClr val="FF0000"/>
                </a:solidFill>
                <a:latin typeface="PT Serif" panose="020B0604020202020204" charset="-52"/>
              </a:rPr>
              <a:t>компенсация на обеспечение бесплатным питанием обучающихся </a:t>
            </a:r>
            <a:r>
              <a:rPr lang="ru-RU" b="1" dirty="0" smtClean="0">
                <a:solidFill>
                  <a:srgbClr val="FF0000"/>
                </a:solidFill>
                <a:latin typeface="PT Serif" panose="020B0604020202020204" charset="-52"/>
              </a:rPr>
              <a:t>за </a:t>
            </a:r>
            <a:r>
              <a:rPr lang="ru-RU" b="1" dirty="0">
                <a:solidFill>
                  <a:srgbClr val="FF0000"/>
                </a:solidFill>
                <a:latin typeface="PT Serif" panose="020B0604020202020204" charset="-52"/>
              </a:rPr>
              <a:t>счет средств областного бюджета или местных бюджетов по  </a:t>
            </a:r>
            <a:r>
              <a:rPr lang="ru-RU" b="1" dirty="0" smtClean="0">
                <a:solidFill>
                  <a:srgbClr val="FF0000"/>
                </a:solidFill>
                <a:latin typeface="PT Serif" panose="020B0604020202020204" charset="-52"/>
              </a:rPr>
              <a:t>образовательным </a:t>
            </a:r>
            <a:r>
              <a:rPr lang="ru-RU" b="1" dirty="0">
                <a:solidFill>
                  <a:srgbClr val="FF0000"/>
                </a:solidFill>
                <a:latin typeface="PT Serif" panose="020B0604020202020204" charset="-52"/>
              </a:rPr>
              <a:t>программам основного общего, среднего общего </a:t>
            </a:r>
            <a:r>
              <a:rPr lang="ru-RU" b="1" dirty="0" smtClean="0">
                <a:solidFill>
                  <a:srgbClr val="FF0000"/>
                </a:solidFill>
                <a:latin typeface="PT Serif" panose="020B0604020202020204" charset="-52"/>
              </a:rPr>
              <a:t>образования</a:t>
            </a:r>
          </a:p>
          <a:p>
            <a:endParaRPr lang="ru-RU" b="1" dirty="0">
              <a:latin typeface="PT Serif" panose="020B0604020202020204" charset="-52"/>
            </a:endParaRPr>
          </a:p>
          <a:p>
            <a:r>
              <a:rPr lang="ru-RU" b="1" kern="150" dirty="0">
                <a:latin typeface="PT Serif" panose="020B0604020202020204" charset="-52"/>
                <a:ea typeface="Calibri" panose="020F0502020204030204" pitchFamily="34" charset="0"/>
              </a:rPr>
              <a:t>Получатели МСЗ:</a:t>
            </a:r>
          </a:p>
          <a:p>
            <a:endParaRPr lang="ru-RU" dirty="0">
              <a:latin typeface="PT Serif" panose="020B0604020202020204" charset="-52"/>
            </a:endParaRPr>
          </a:p>
          <a:p>
            <a:pPr algn="just"/>
            <a:r>
              <a:rPr lang="ru-RU" sz="1200" b="1" dirty="0">
                <a:latin typeface="PT Serif" panose="020B0604020202020204" charset="-52"/>
              </a:rPr>
              <a:t>03 00 11 00 </a:t>
            </a:r>
            <a:r>
              <a:rPr lang="ru-RU" sz="1200" dirty="0">
                <a:latin typeface="PT Serif" panose="020B0604020202020204" charset="-52"/>
              </a:rPr>
              <a:t>- дети в возрасте до 18 </a:t>
            </a:r>
            <a:r>
              <a:rPr lang="ru-RU" sz="1200" dirty="0" smtClean="0">
                <a:latin typeface="PT Serif" panose="020B0604020202020204" charset="-52"/>
              </a:rPr>
              <a:t>лет</a:t>
            </a:r>
            <a:r>
              <a:rPr lang="ru-RU" sz="1200" i="1" dirty="0">
                <a:latin typeface="PT Serif" panose="020B0604020202020204" charset="-52"/>
              </a:rPr>
              <a:t> (лица в возрасте от 18 до 23 </a:t>
            </a:r>
            <a:r>
              <a:rPr lang="ru-RU" sz="1200" i="1" dirty="0" smtClean="0">
                <a:latin typeface="PT Serif" panose="020B0604020202020204" charset="-52"/>
              </a:rPr>
              <a:t>лет)</a:t>
            </a:r>
            <a:r>
              <a:rPr lang="ru-RU" sz="1200" dirty="0" smtClean="0">
                <a:latin typeface="PT Serif" panose="020B0604020202020204" charset="-52"/>
              </a:rPr>
              <a:t>, </a:t>
            </a:r>
            <a:r>
              <a:rPr lang="ru-RU" sz="1200" dirty="0">
                <a:latin typeface="PT Serif" panose="020B0604020202020204" charset="-52"/>
              </a:rPr>
              <a:t>а также старше этого возраста, обучающиеся </a:t>
            </a:r>
            <a:r>
              <a:rPr lang="ru-RU" sz="1200" dirty="0" smtClean="0">
                <a:latin typeface="PT Serif" panose="020B0604020202020204" charset="-52"/>
              </a:rPr>
              <a:t>по </a:t>
            </a:r>
            <a:r>
              <a:rPr lang="ru-RU" sz="1200" dirty="0">
                <a:latin typeface="PT Serif" panose="020B0604020202020204" charset="-52"/>
              </a:rPr>
              <a:t>очной форме по основным образовательным программам в организациях, осуществляющих образовательную деятельность, до окончания ими такого обучения, </a:t>
            </a:r>
            <a:r>
              <a:rPr lang="ru-RU" sz="1200" dirty="0" smtClean="0">
                <a:latin typeface="PT Serif" panose="020B0604020202020204" charset="-52"/>
              </a:rPr>
              <a:t>но </a:t>
            </a:r>
            <a:r>
              <a:rPr lang="ru-RU" sz="1200" dirty="0">
                <a:latin typeface="PT Serif" panose="020B0604020202020204" charset="-52"/>
              </a:rPr>
              <a:t>не дольше чем до достижения ими возраста 23 лет, потерявшие одного или обоих </a:t>
            </a:r>
            <a:r>
              <a:rPr lang="ru-RU" sz="1200" dirty="0" smtClean="0">
                <a:latin typeface="PT Serif" panose="020B0604020202020204" charset="-52"/>
              </a:rPr>
              <a:t>родителей</a:t>
            </a:r>
          </a:p>
          <a:p>
            <a:pPr algn="just"/>
            <a:endParaRPr lang="ru-RU" sz="1200" dirty="0">
              <a:latin typeface="PT Serif" panose="020B0604020202020204" charset="-52"/>
            </a:endParaRPr>
          </a:p>
          <a:p>
            <a:pPr algn="just"/>
            <a:r>
              <a:rPr lang="ru-RU" sz="1200" b="1" dirty="0">
                <a:latin typeface="PT Serif" panose="020B0604020202020204" charset="-52"/>
              </a:rPr>
              <a:t>07 00 00 34 </a:t>
            </a:r>
            <a:r>
              <a:rPr lang="ru-RU" sz="1200" dirty="0">
                <a:latin typeface="PT Serif" panose="020B0604020202020204" charset="-52"/>
              </a:rPr>
              <a:t>- лица из числа детей-сирот и детей, оставшихся без попечения </a:t>
            </a:r>
            <a:r>
              <a:rPr lang="ru-RU" sz="1200" dirty="0" smtClean="0">
                <a:latin typeface="PT Serif" panose="020B0604020202020204" charset="-52"/>
              </a:rPr>
              <a:t>родителей</a:t>
            </a:r>
            <a:endParaRPr lang="ru-RU" dirty="0"/>
          </a:p>
        </p:txBody>
      </p:sp>
    </p:spTree>
    <p:extLst>
      <p:ext uri="{BB962C8B-B14F-4D97-AF65-F5344CB8AC3E}">
        <p14:creationId xmlns:p14="http://schemas.microsoft.com/office/powerpoint/2010/main" val="159170836"/>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2132</Words>
  <Application>Microsoft Office PowerPoint</Application>
  <PresentationFormat>Экран (16:9)</PresentationFormat>
  <Paragraphs>170</Paragraphs>
  <Slides>17</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Calibri</vt:lpstr>
      <vt:lpstr>Lato</vt:lpstr>
      <vt:lpstr>Times New Roman</vt:lpstr>
      <vt:lpstr>PT Serif</vt:lpstr>
      <vt:lpstr>Raleway</vt:lpstr>
      <vt:lpstr>Arial</vt:lpstr>
      <vt:lpstr>Streamline</vt:lpstr>
      <vt:lpstr>О внесении подведомственными учреждениями сведений о мерах социальной поддержки (защиты) в Единую государственную информационную систему социального обеспечения в 2022/2023 учебном году</vt:lpstr>
      <vt:lpstr>Нормативные документы (федеральный уровень)</vt:lpstr>
      <vt:lpstr>Нормативные документы (областной уровень)</vt:lpstr>
      <vt:lpstr>Нормативные документы (областной уровень)</vt:lpstr>
      <vt:lpstr>Нормативные документы (областной уровень)</vt:lpstr>
      <vt:lpstr>Презентация PowerPoint</vt:lpstr>
      <vt:lpstr>Презентация PowerPoint</vt:lpstr>
      <vt:lpstr>Презентация PowerPoint</vt:lpstr>
      <vt:lpstr>Презентация PowerPoint</vt:lpstr>
      <vt:lpstr>Приказ МО и МП СО от 09.08.2022 № 729-Д «О внесении изменений в Перечень публичных обязательств перед физическим лицом, подлежащих исполнению в денежной форме Министерством образования и молодженой политики Свердловской области в 2022 году, утвержденный приказом Министерства образования и молодежной политики Свердловской области  от 10.12.2021 № 1182-Д»</vt:lpstr>
      <vt:lpstr>Приказ МО и МП СО от 09.09.2019 № 231-Д «Об организации представления государственными организациями Свердловской области, подведомственными Министерству образования и молодежной политики Свердловской области, сведений о фактах назначения мер социальной политики» </vt:lpstr>
      <vt:lpstr>Полномочия и ответственность руководителей ПОУ</vt:lpstr>
      <vt:lpstr>Коды МСЗ</vt:lpstr>
      <vt:lpstr>Периодичность предоставления мер</vt:lpstr>
      <vt:lpstr>Сроки предоставления ежемесячных МСЗ</vt:lpstr>
      <vt:lpstr>Презентация PowerPoint</vt:lpstr>
      <vt:lpstr>Контакты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 итогах внесения сведений о фактах назначений и получателях МСЗ в  Единую государственную информационную систему социального обеспечения в 2021 году и задачах на 2022 год</dc:title>
  <dc:creator>Администратор безопасности</dc:creator>
  <cp:lastModifiedBy>Социальный педагог</cp:lastModifiedBy>
  <cp:revision>56</cp:revision>
  <dcterms:modified xsi:type="dcterms:W3CDTF">2022-09-28T09:04:36Z</dcterms:modified>
</cp:coreProperties>
</file>