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9" r:id="rId3"/>
    <p:sldId id="262" r:id="rId4"/>
    <p:sldId id="257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730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4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28" y="3500438"/>
            <a:ext cx="4143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Исполнитель: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1600" dirty="0" err="1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Пичужкина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 Валерия Максимовна, </a:t>
            </a:r>
            <a:b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студентка 315 группы</a:t>
            </a:r>
            <a:b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специальности 44.02.05</a:t>
            </a:r>
            <a:b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«Коррекционная педагогика в начальном образовании»</a:t>
            </a:r>
            <a:b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Руководитель: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Сторожева Ольга Ивановна,</a:t>
            </a:r>
            <a:b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к.п.н., преподаватель ОП дисциплин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429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молодёжной политики Свердловской области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Свердловской области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«Северный педагогический колледж»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57364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СРЕДСТВО РАЗВИТИЯ МЫСЛИТЕЛЬНЫХ ОПЕРАЦИЙ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 МЛАДШЕГО ШКОЛЬНОГО ВОЗРАСТА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ЗАДЕРЖКОЙ ПСИХИЧЕСКОГО РАЗВИТИЯ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14324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Курсовая работа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7220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Серов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57158" y="5286388"/>
            <a:ext cx="850112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/>
              <a:t> Стереотипность мышления, его шаблонность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143248"/>
            <a:ext cx="842968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Отсутствие выраженного ориентировочного этапа при решении мыслительных задач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357166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Общие недостатки мыслительной деятельности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детей с задержкой психического развития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000240"/>
            <a:ext cx="8429684" cy="969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познавательной, поисковой мотивации</a:t>
            </a:r>
          </a:p>
          <a:p>
            <a:pPr marL="457200" indent="-457200" algn="just">
              <a:buAutoNum type="arabicPeriod"/>
            </a:pP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14818"/>
            <a:ext cx="842968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Низкая мыслительная активность, «бездумный» стиль работы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Средства развития мыслительных операций 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детей младшего школьного возраста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 задержкой психического развития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357158" y="1581495"/>
            <a:ext cx="2643206" cy="954107"/>
          </a:xfrm>
          <a:prstGeom prst="rect">
            <a:avLst/>
          </a:prstGeom>
          <a:noFill/>
          <a:ln w="12700">
            <a:solidFill>
              <a:srgbClr val="D9730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Логические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90113" y="3571876"/>
            <a:ext cx="2774670" cy="954107"/>
          </a:xfrm>
          <a:prstGeom prst="rect">
            <a:avLst/>
          </a:prstGeom>
          <a:ln w="12700">
            <a:solidFill>
              <a:srgbClr val="D9730D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286388"/>
            <a:ext cx="2451850" cy="523220"/>
          </a:xfrm>
          <a:prstGeom prst="rect">
            <a:avLst/>
          </a:prstGeom>
          <a:ln w="12700">
            <a:solidFill>
              <a:srgbClr val="D9730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</a:t>
            </a:r>
            <a:endParaRPr lang="ru-RU" sz="2800" b="1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00174"/>
            <a:ext cx="3265312" cy="172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право 8"/>
          <p:cNvSpPr/>
          <p:nvPr/>
        </p:nvSpPr>
        <p:spPr>
          <a:xfrm flipH="1">
            <a:off x="3786182" y="3714752"/>
            <a:ext cx="1500198" cy="428628"/>
          </a:xfrm>
          <a:prstGeom prst="rightArrow">
            <a:avLst/>
          </a:prstGeom>
          <a:solidFill>
            <a:srgbClr val="FF6600">
              <a:alpha val="2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357554" y="5429264"/>
            <a:ext cx="2000264" cy="357190"/>
          </a:xfrm>
          <a:prstGeom prst="rightArrow">
            <a:avLst/>
          </a:prstGeom>
          <a:solidFill>
            <a:srgbClr val="FF6600">
              <a:alpha val="2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143240" y="2000240"/>
            <a:ext cx="1714512" cy="428628"/>
          </a:xfrm>
          <a:prstGeom prst="rightArrow">
            <a:avLst/>
          </a:prstGeom>
          <a:solidFill>
            <a:srgbClr val="FF6600">
              <a:alpha val="2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https://fsd.multiurok.ru/viewImage.php?image=http://pushkareva.ucoz.ru/_ph/1/912295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3286148" cy="212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608548"/>
            <a:ext cx="2786082" cy="174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специально создаваемые или приспособленные для целей обучения игры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m5313cb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06907">
            <a:off x="666967" y="2629798"/>
            <a:ext cx="3292913" cy="2466469"/>
          </a:xfrm>
          <a:prstGeom prst="rect">
            <a:avLst/>
          </a:prstGeom>
        </p:spPr>
      </p:pic>
      <p:pic>
        <p:nvPicPr>
          <p:cNvPr id="5" name="Рисунок 4" descr="вес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17699">
            <a:off x="4864766" y="3078271"/>
            <a:ext cx="3662851" cy="2711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357554" y="642918"/>
            <a:ext cx="5400684" cy="642942"/>
          </a:xfrm>
          <a:prstGeom prst="rect">
            <a:avLst/>
          </a:prstGeom>
          <a:ln w="12700">
            <a:solidFill>
              <a:srgbClr val="D9730D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Опыт педагогов-практиков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143248"/>
            <a:ext cx="3500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Пальшина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Ольга Петровна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5429264"/>
            <a:ext cx="2401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Айнбиндер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Наталья Алексеевна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5715016"/>
            <a:ext cx="3643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Донскова Оксана Васильевна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2714644" cy="174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 descr="https://sun9-51.userapi.com/c853520/v853520480/debb9/0Cz5Nc0J9k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2643174" cy="2055802"/>
          </a:xfrm>
          <a:prstGeom prst="rect">
            <a:avLst/>
          </a:prstGeom>
          <a:noFill/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643050"/>
            <a:ext cx="2606226" cy="371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photos.wikimapia.org/p/00/02/31/79/14_big.jpg"/>
          <p:cNvPicPr>
            <a:picLocks noChangeAspect="1" noChangeArrowheads="1"/>
          </p:cNvPicPr>
          <p:nvPr/>
        </p:nvPicPr>
        <p:blipFill>
          <a:blip r:embed="rId2" cstate="print"/>
          <a:srcRect b="5449"/>
          <a:stretch>
            <a:fillRect/>
          </a:stretch>
        </p:blipFill>
        <p:spPr bwMode="auto">
          <a:xfrm>
            <a:off x="2143108" y="3143248"/>
            <a:ext cx="5121597" cy="29289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857256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БАЗА ПРАКТИКИ: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ГКОУ СО «Карпинская школа-интернат»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643050"/>
            <a:ext cx="750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класс: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Педагог-наставник: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Грибанова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 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85720" y="431639"/>
            <a:ext cx="864399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Диагностические методики (тесты)</a:t>
            </a:r>
            <a:endParaRPr lang="ru-RU" sz="2400" b="1" baseline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определения уровня развития мыслительных операций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младшего школьного возраста с ЗПР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8643998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14282" y="200467"/>
            <a:ext cx="871543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входной диагностики уровня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мыслительных операций обучающихся 1 класса «Карпинской школы – интернат»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800" y="2176463"/>
            <a:ext cx="8839674" cy="360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технологических карт уроков (внеурочного занятия) с использованием дидактических игр, направленных на развитие мыслительных операций детей младшего школьного возраста с ЗПР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643998" cy="497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85720" y="285728"/>
            <a:ext cx="85725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СБОРНИК ДИДАКТИЧЕСКИХ ИГР,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НАПРАВЛЕННЫХ НА РАЗВИТИЕ МЫСЛИТЕЛЬНЫХ ОПЕРАЦИЙ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МЛАДШЕГО ШКОЛЬНОГО ВОЗРАСТА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ЗАДЕРЖКОЙ ПСИХИЧЕСКОГО РАЗВИТИЯ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643050"/>
            <a:ext cx="621510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2334787" cy="341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Возможности дидактических игр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00174"/>
            <a:ext cx="3929122" cy="1938992"/>
          </a:xfrm>
          <a:prstGeom prst="rect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Коррекциия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недостаточного сформированных интеллектуальных навыков, а именно мыслительных операций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2143116"/>
            <a:ext cx="3786214" cy="1938992"/>
          </a:xfrm>
          <a:prstGeom prst="rect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Средство обучения, поэтому она может быть использована при усвоении любого программного материала </a:t>
            </a: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428860" y="1000108"/>
            <a:ext cx="214314" cy="428628"/>
          </a:xfrm>
          <a:prstGeom prst="downArrow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286512" y="1071546"/>
            <a:ext cx="285752" cy="928694"/>
          </a:xfrm>
          <a:prstGeom prst="downArrow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4357694"/>
            <a:ext cx="4929222" cy="1938992"/>
          </a:xfrm>
          <a:prstGeom prst="rect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правильно подобрать дидактические игры,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уровень развития мышления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младших школьников с ЗПР станет более высоким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500562" y="1071546"/>
            <a:ext cx="285752" cy="3214710"/>
          </a:xfrm>
          <a:prstGeom prst="downArrow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10838"/>
          <a:stretch>
            <a:fillRect/>
          </a:stretch>
        </p:blipFill>
        <p:spPr bwMode="auto">
          <a:xfrm>
            <a:off x="857224" y="1071546"/>
            <a:ext cx="7358082" cy="41140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Снижение индекса интеллектуального потенциала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5429264"/>
            <a:ext cx="4071966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4906231">
            <a:off x="5254655" y="4254690"/>
            <a:ext cx="1925527" cy="420638"/>
          </a:xfrm>
          <a:prstGeom prst="rightArrow">
            <a:avLst/>
          </a:prstGeom>
          <a:solidFill>
            <a:srgbClr val="D97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5786" y="214290"/>
            <a:ext cx="7772400" cy="64294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Перспективы исследования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85720" y="1142984"/>
            <a:ext cx="85725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3775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1) разработать еще 5 технологических карт уроков, способствующих развитию мыслительных операций детей младшего школьного возраста ЗПР (с использование дидактических игр);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3775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2) провести повторную диагностику развития мыслительных операций детей младшего школьного возраста с ЗПР;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3775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3) сравнить результаты входной и повторной диагностик, проанализировать их;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3775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4) дополнить сборник дидактических игр, способствующих развитию мыслительных операций детей младшего школьного возраста с ЗПР.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28" y="3500438"/>
            <a:ext cx="4143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Исполнитель: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1600" dirty="0" err="1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Пичужкина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 Валерия Максимовна, </a:t>
            </a:r>
            <a:b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студентка 315 группы</a:t>
            </a:r>
            <a:b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специальности 44.02.05</a:t>
            </a:r>
            <a:b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«Коррекционная педагогика в начальном образовании»</a:t>
            </a:r>
            <a:b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Руководитель: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Сторожева Ольга Ивановна,</a:t>
            </a:r>
            <a:b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к.п.н., преподаватель ОП дисциплин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429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молодёжной политики Свердловской области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Свердловской области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«Северный педагогический колледж»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57364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СРЕДСТВО РАЗВИТИЯ МЫСЛИТЕЛЬНЫХ ОПЕРАЦИЙ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 МЛАДШЕГО ШКОЛЬНОГО ВОЗРАСТА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ЗАДЕРЖКОЙ ПСИХИЧЕСКОГО РАЗВИТИЯ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14324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Курсовая работа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7220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Серов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Развитие мышления / мыслительных операций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детей младшего школьного возраста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 задержкой психического развития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https://ikp-rao.ru/assets/images/photoarc/originals/1541063122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2928958" cy="29289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78632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Стребелева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Елена Антоновна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478632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Ульенкова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 err="1" smtClean="0"/>
              <a:t>Ульяна</a:t>
            </a:r>
            <a:r>
              <a:rPr lang="ru-RU" dirty="0" smtClean="0"/>
              <a:t> Васильевна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857364"/>
            <a:ext cx="2643206" cy="290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 b="12539"/>
          <a:stretch>
            <a:fillRect/>
          </a:stretch>
        </p:blipFill>
        <p:spPr bwMode="auto">
          <a:xfrm>
            <a:off x="6500826" y="1857364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215074" y="4786322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Власова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Татьяна Александровна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60260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5437302"/>
            <a:ext cx="1122073" cy="914022"/>
          </a:xfrm>
          <a:prstGeom prst="rect">
            <a:avLst/>
          </a:prstGeom>
        </p:spPr>
      </p:pic>
      <p:pic>
        <p:nvPicPr>
          <p:cNvPr id="10" name="Рисунок 9" descr="60260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14282" y="5429264"/>
            <a:ext cx="1163943" cy="914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uvobrnadzor.rtyva.ru/images/news/fz_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500198" cy="2269768"/>
          </a:xfrm>
          <a:prstGeom prst="rect">
            <a:avLst/>
          </a:prstGeom>
          <a:noFill/>
        </p:spPr>
      </p:pic>
      <p:pic>
        <p:nvPicPr>
          <p:cNvPr id="67586" name="Picture 2" descr="https://spravochnick.ru/assets/files/articles/gos_stand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714488"/>
            <a:ext cx="1404232" cy="2107614"/>
          </a:xfrm>
          <a:prstGeom prst="rect">
            <a:avLst/>
          </a:prstGeom>
          <a:noFill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1504342" cy="20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57356" y="4429132"/>
            <a:ext cx="70009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«…владение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логическими действиями анализа, синтеза, сравнения, обобщения, классификации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видо-родовым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признакам,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установления аналогий и причинно-следственных связей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построения рассуждений, отнесения к известным понятиям на уровне и пр.»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428604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«…педагогические работники обязаны развивать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обучающихся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познавательную активность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1785926"/>
            <a:ext cx="5429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«…овладение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познавательными УУД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устанавливать основания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для сравнения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формулировать выводы по его результатам; определять существенный признак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классификации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классифицировать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несложные объекты….»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исследования: </a:t>
            </a:r>
          </a:p>
          <a:p>
            <a:pPr algn="ctr"/>
            <a:r>
              <a:rPr lang="ru-RU" sz="2800" dirty="0" smtClean="0"/>
              <a:t>поиск средств развития мыслительных операций детей младшего школьного возраста с задержкой психического развития</a:t>
            </a:r>
            <a:endParaRPr lang="ru-RU" sz="28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357686" y="2285992"/>
            <a:ext cx="428628" cy="1000132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35756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https://ds05.infourok.ru/uploads/ex/0d78/00016d07-970376cb/hello_html_m5d9e6c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189864"/>
            <a:ext cx="3071834" cy="2035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4" name="Picture 4" descr="https://fsd.multiurok.ru/viewImage.php?image=http://pushkareva.ucoz.ru/_ph/1/912295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168716"/>
            <a:ext cx="3143272" cy="202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uvobrnadzor.rtyva.ru/images/news/fz_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643074" cy="2485936"/>
          </a:xfrm>
          <a:prstGeom prst="rect">
            <a:avLst/>
          </a:prstGeom>
          <a:noFill/>
        </p:spPr>
      </p:pic>
      <p:pic>
        <p:nvPicPr>
          <p:cNvPr id="65538" name="Picture 2" descr="https://sun9-17.userapi.com/c204624/v204624167/7bff/lUJuCpuNas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1704975" cy="23907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357166"/>
            <a:ext cx="685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«…педагогические работники обязаны применять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педагогически обоснованные формы, методы обучения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воспитания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;…, соблюдать специальные условия, необходимые для получения образования лицами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000636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дидактические основы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используемые в учебно-воспитательном процессе образовательных технологий»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pravochnick.ru/assets/files/articles/gos_stand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928802"/>
            <a:ext cx="1594619" cy="23933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71670" y="2551837"/>
            <a:ext cx="5143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«….в основе лежит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подход, …предполагает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разнообразие организационных форм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учет индивидуальных особенностей каждого обучающегося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14282" y="500042"/>
            <a:ext cx="864399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мыслительных операций детей младшего школьного возраста с задержкой психического развития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мыслительных операций детей младшего школьного возраста с задержкой психического развития посредством дидактических игр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88710_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4857760"/>
            <a:ext cx="1478078" cy="1478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14282" y="285728"/>
            <a:ext cx="864399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выявить возможности дидактических игр в развитии мыслительных операций детей младшего школьного возраста с задержкой психического развития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14282" y="1348800"/>
            <a:ext cx="864399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Рассмотреть сущность мыслительных операций.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Изучить особенности и средства развития мыслительных операций у детей младшего школьного возраста с задержкой психического развития.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Определить особенности дидактических игр, способствующих развитию мыслительных операций детей младшего школьного возраста с задержкой психического развития.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Описать опыт педагогов-практиков по теме исследования.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Провести диагностику уровня развития мыслительных операций детей младшего школьного возраста с задержкой психического развития.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Спроектировать и реализовать технологические карты уроков и внеурочных занятий, направленных на развитие мыслительных операций детей младшего школьного возраста с задержкой психического развития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214282" y="1071546"/>
            <a:ext cx="8715436" cy="1500198"/>
          </a:xfrm>
          <a:prstGeom prst="snip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643042" y="285728"/>
            <a:ext cx="5786478" cy="785818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0034" y="285728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Основные понятия исследования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внутреннее, активное стремление овладеть своими собственными представлениями, понятиями, побуждениями чувств и воли, воспоминаниями, ожиданиями и т. д. с той целью, чтобы получить необходимую для овладения ситуацией директиву.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357158" y="3000372"/>
            <a:ext cx="2151062" cy="1287462"/>
            <a:chOff x="884" y="981"/>
            <a:chExt cx="1355" cy="811"/>
          </a:xfrm>
        </p:grpSpPr>
        <p:sp>
          <p:nvSpPr>
            <p:cNvPr id="9" name="AutoShape 5"/>
            <p:cNvSpPr>
              <a:spLocks noChangeAspect="1" noChangeArrowheads="1"/>
            </p:cNvSpPr>
            <p:nvPr/>
          </p:nvSpPr>
          <p:spPr bwMode="auto">
            <a:xfrm>
              <a:off x="1249" y="1202"/>
              <a:ext cx="620" cy="394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 altLang="ru-RU" b="0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884" y="1661"/>
              <a:ext cx="357" cy="13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 altLang="ru-RU" b="0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383" y="981"/>
              <a:ext cx="356" cy="131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 altLang="ru-RU" b="0"/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882" y="1661"/>
              <a:ext cx="357" cy="131"/>
            </a:xfrm>
            <a:prstGeom prst="diamond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 altLang="ru-RU" b="0"/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2643174" y="2857495"/>
            <a:ext cx="2016125" cy="1136650"/>
            <a:chOff x="249" y="890"/>
            <a:chExt cx="1270" cy="716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31" y="890"/>
              <a:ext cx="85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2400" b="1" dirty="0" smtClean="0">
                  <a:solidFill>
                    <a:srgbClr val="462300"/>
                  </a:solidFill>
                  <a:latin typeface="Times New Roman" pitchFamily="18" charset="0"/>
                  <a:cs typeface="Times New Roman" pitchFamily="18" charset="0"/>
                </a:rPr>
                <a:t>Анализ</a:t>
              </a:r>
              <a:endParaRPr lang="ru-RU" altLang="ru-RU" sz="2400" b="1" dirty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249" y="1160"/>
              <a:ext cx="127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 dirty="0">
                  <a:latin typeface="Times New Roman" pitchFamily="18" charset="0"/>
                  <a:cs typeface="Times New Roman" pitchFamily="18" charset="0"/>
                </a:rPr>
                <a:t>разложение целого на части</a:t>
              </a:r>
            </a:p>
          </p:txBody>
        </p:sp>
      </p:grp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714348" y="4857760"/>
            <a:ext cx="1714512" cy="1370010"/>
            <a:chOff x="249" y="2478"/>
            <a:chExt cx="771" cy="1043"/>
          </a:xfrm>
        </p:grpSpPr>
        <p:sp>
          <p:nvSpPr>
            <p:cNvPr id="17" name="Ribbon2Sharp"/>
            <p:cNvSpPr>
              <a:spLocks noEditPoints="1" noChangeArrowheads="1"/>
            </p:cNvSpPr>
            <p:nvPr/>
          </p:nvSpPr>
          <p:spPr bwMode="auto">
            <a:xfrm>
              <a:off x="249" y="2478"/>
              <a:ext cx="771" cy="499"/>
            </a:xfrm>
            <a:custGeom>
              <a:avLst/>
              <a:gdLst>
                <a:gd name="G0" fmla="+- 0 0 0"/>
                <a:gd name="G1" fmla="+- 5400 0 0"/>
                <a:gd name="G2" fmla="+- 5400 2700 0"/>
                <a:gd name="G3" fmla="+- 21600 0 G2"/>
                <a:gd name="G4" fmla="+- 21600 0 G1"/>
                <a:gd name="G5" fmla="+- 2400 0 0"/>
                <a:gd name="G6" fmla="+- 10800 0 2400"/>
                <a:gd name="G7" fmla="*/ 2400 2 1"/>
                <a:gd name="G8" fmla="+- 21600 0 G7"/>
                <a:gd name="G9" fmla="+- 10800 2400 0"/>
                <a:gd name="G10" fmla="+- 21600 0 2400"/>
                <a:gd name="T0" fmla="*/ 10800 w 21600"/>
                <a:gd name="T1" fmla="*/ 2400 h 21600"/>
                <a:gd name="T2" fmla="*/ 2700 w 21600"/>
                <a:gd name="T3" fmla="*/ 8400 h 21600"/>
                <a:gd name="T4" fmla="*/ 10800 w 21600"/>
                <a:gd name="T5" fmla="*/ 19200 h 21600"/>
                <a:gd name="T6" fmla="*/ 18900 w 21600"/>
                <a:gd name="T7" fmla="*/ 132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 w 21600"/>
                <a:gd name="T13" fmla="*/ G5 h 21600"/>
                <a:gd name="T14" fmla="*/ G4 w 21600"/>
                <a:gd name="T15" fmla="*/ G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700" y="8400"/>
                  </a:lnTo>
                  <a:lnTo>
                    <a:pt x="0" y="16800"/>
                  </a:lnTo>
                  <a:lnTo>
                    <a:pt x="5400" y="16800"/>
                  </a:lnTo>
                  <a:lnTo>
                    <a:pt x="5400" y="19200"/>
                  </a:lnTo>
                  <a:lnTo>
                    <a:pt x="13500" y="19200"/>
                  </a:lnTo>
                  <a:lnTo>
                    <a:pt x="13500" y="21600"/>
                  </a:lnTo>
                  <a:lnTo>
                    <a:pt x="21600" y="21600"/>
                  </a:lnTo>
                  <a:lnTo>
                    <a:pt x="18900" y="13200"/>
                  </a:lnTo>
                  <a:lnTo>
                    <a:pt x="21600" y="4800"/>
                  </a:lnTo>
                  <a:lnTo>
                    <a:pt x="16200" y="4800"/>
                  </a:lnTo>
                  <a:lnTo>
                    <a:pt x="16200" y="2400"/>
                  </a:lnTo>
                  <a:lnTo>
                    <a:pt x="8100" y="2400"/>
                  </a:lnTo>
                  <a:lnTo>
                    <a:pt x="8100" y="0"/>
                  </a:lnTo>
                  <a:close/>
                </a:path>
                <a:path w="21600" h="21600" fill="none" extrusionOk="0">
                  <a:moveTo>
                    <a:pt x="8100" y="2400"/>
                  </a:moveTo>
                  <a:lnTo>
                    <a:pt x="5400" y="2400"/>
                  </a:lnTo>
                  <a:lnTo>
                    <a:pt x="5400" y="16800"/>
                  </a:lnTo>
                </a:path>
                <a:path w="21600" h="21600" fill="none" extrusionOk="0">
                  <a:moveTo>
                    <a:pt x="8100" y="0"/>
                  </a:moveTo>
                  <a:lnTo>
                    <a:pt x="5400" y="2400"/>
                  </a:lnTo>
                </a:path>
                <a:path w="21600" h="21600" fill="none" extrusionOk="0">
                  <a:moveTo>
                    <a:pt x="13500" y="19200"/>
                  </a:moveTo>
                  <a:lnTo>
                    <a:pt x="16200" y="19200"/>
                  </a:lnTo>
                  <a:lnTo>
                    <a:pt x="16200" y="4800"/>
                  </a:lnTo>
                </a:path>
                <a:path w="21600" h="21600" fill="none" extrusionOk="0">
                  <a:moveTo>
                    <a:pt x="13500" y="21600"/>
                  </a:moveTo>
                  <a:lnTo>
                    <a:pt x="16200" y="19200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18" name="Ribbon1Sharp"/>
            <p:cNvSpPr>
              <a:spLocks noEditPoints="1" noChangeArrowheads="1"/>
            </p:cNvSpPr>
            <p:nvPr/>
          </p:nvSpPr>
          <p:spPr bwMode="auto">
            <a:xfrm>
              <a:off x="249" y="3022"/>
              <a:ext cx="771" cy="499"/>
            </a:xfrm>
            <a:custGeom>
              <a:avLst/>
              <a:gdLst>
                <a:gd name="G0" fmla="+- 0 0 0"/>
                <a:gd name="G1" fmla="+- 5400 0 0"/>
                <a:gd name="G2" fmla="+- 5400 2700 0"/>
                <a:gd name="G3" fmla="+- 21600 0 G2"/>
                <a:gd name="G4" fmla="+- 21600 0 G1"/>
                <a:gd name="G5" fmla="+- 2400 0 0"/>
                <a:gd name="G6" fmla="+- 10800 0 2400"/>
                <a:gd name="G7" fmla="*/ 2400 2 1"/>
                <a:gd name="G8" fmla="+- 21600 0 G7"/>
                <a:gd name="G9" fmla="+- 10800 2400 0"/>
                <a:gd name="G10" fmla="+- 21600 0 2400"/>
                <a:gd name="T0" fmla="*/ 10800 w 21600"/>
                <a:gd name="T1" fmla="*/ 2400 h 21600"/>
                <a:gd name="T2" fmla="*/ 2700 w 21600"/>
                <a:gd name="T3" fmla="*/ 8400 h 21600"/>
                <a:gd name="T4" fmla="*/ 10800 w 21600"/>
                <a:gd name="T5" fmla="*/ 19200 h 21600"/>
                <a:gd name="T6" fmla="*/ 18900 w 21600"/>
                <a:gd name="T7" fmla="*/ 132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2 w 21600"/>
                <a:gd name="T13" fmla="*/ G5 h 21600"/>
                <a:gd name="T14" fmla="*/ G3 w 21600"/>
                <a:gd name="T15" fmla="*/ G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700" y="8400"/>
                  </a:lnTo>
                  <a:lnTo>
                    <a:pt x="0" y="16800"/>
                  </a:lnTo>
                  <a:lnTo>
                    <a:pt x="5400" y="16800"/>
                  </a:lnTo>
                  <a:lnTo>
                    <a:pt x="5400" y="19200"/>
                  </a:lnTo>
                  <a:lnTo>
                    <a:pt x="13500" y="19200"/>
                  </a:lnTo>
                  <a:lnTo>
                    <a:pt x="13500" y="21600"/>
                  </a:lnTo>
                  <a:lnTo>
                    <a:pt x="21600" y="21600"/>
                  </a:lnTo>
                  <a:lnTo>
                    <a:pt x="18900" y="13200"/>
                  </a:lnTo>
                  <a:lnTo>
                    <a:pt x="21600" y="4800"/>
                  </a:lnTo>
                  <a:lnTo>
                    <a:pt x="16200" y="4800"/>
                  </a:lnTo>
                  <a:lnTo>
                    <a:pt x="16200" y="2400"/>
                  </a:lnTo>
                  <a:lnTo>
                    <a:pt x="8100" y="2400"/>
                  </a:lnTo>
                  <a:lnTo>
                    <a:pt x="8100" y="0"/>
                  </a:lnTo>
                  <a:close/>
                </a:path>
                <a:path w="21600" h="21600" fill="none" extrusionOk="0">
                  <a:moveTo>
                    <a:pt x="8100" y="2400"/>
                  </a:moveTo>
                  <a:lnTo>
                    <a:pt x="5400" y="2400"/>
                  </a:lnTo>
                  <a:lnTo>
                    <a:pt x="5400" y="16800"/>
                  </a:lnTo>
                </a:path>
                <a:path w="21600" h="21600" fill="none" extrusionOk="0">
                  <a:moveTo>
                    <a:pt x="8100" y="0"/>
                  </a:moveTo>
                  <a:lnTo>
                    <a:pt x="5400" y="2400"/>
                  </a:lnTo>
                </a:path>
                <a:path w="21600" h="21600" fill="none" extrusionOk="0">
                  <a:moveTo>
                    <a:pt x="16200" y="4800"/>
                  </a:moveTo>
                  <a:lnTo>
                    <a:pt x="13500" y="4800"/>
                  </a:lnTo>
                  <a:lnTo>
                    <a:pt x="13500" y="19200"/>
                  </a:lnTo>
                </a:path>
                <a:path w="21600" h="21600" fill="none" extrusionOk="0">
                  <a:moveTo>
                    <a:pt x="16200" y="2400"/>
                  </a:moveTo>
                  <a:lnTo>
                    <a:pt x="13500" y="4800"/>
                  </a:ln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l">
                <a:defRPr/>
              </a:pPr>
              <a:endParaRPr lang="ru-RU" b="0">
                <a:cs typeface="+mn-cs"/>
              </a:endParaRPr>
            </a:p>
          </p:txBody>
        </p:sp>
      </p:grp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2571736" y="4143380"/>
            <a:ext cx="2062162" cy="2185988"/>
            <a:chOff x="1066" y="2296"/>
            <a:chExt cx="1299" cy="1377"/>
          </a:xfrm>
        </p:grpSpPr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066" y="2296"/>
              <a:ext cx="12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 dirty="0" smtClean="0">
                  <a:solidFill>
                    <a:srgbClr val="462300"/>
                  </a:solidFill>
                  <a:latin typeface="Times New Roman" pitchFamily="18" charset="0"/>
                  <a:cs typeface="Times New Roman" pitchFamily="18" charset="0"/>
                </a:rPr>
                <a:t>Сравнение</a:t>
              </a:r>
              <a:endParaRPr lang="ru-RU" altLang="ru-RU" sz="2400" b="1" dirty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1123" y="2568"/>
              <a:ext cx="1149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b="0" dirty="0">
                  <a:latin typeface="Times New Roman" pitchFamily="18" charset="0"/>
                  <a:cs typeface="Times New Roman" pitchFamily="18" charset="0"/>
                </a:rPr>
                <a:t>сопоставление </a:t>
              </a:r>
            </a:p>
            <a:p>
              <a:pPr algn="ctr"/>
              <a:r>
                <a:rPr lang="ru-RU" altLang="ru-RU" b="0" dirty="0">
                  <a:latin typeface="Times New Roman" pitchFamily="18" charset="0"/>
                  <a:cs typeface="Times New Roman" pitchFamily="18" charset="0"/>
                </a:rPr>
                <a:t>ряда явлений и</a:t>
              </a:r>
            </a:p>
            <a:p>
              <a:pPr algn="ctr"/>
              <a:r>
                <a:rPr lang="ru-RU" altLang="ru-RU" b="0" dirty="0">
                  <a:latin typeface="Times New Roman" pitchFamily="18" charset="0"/>
                  <a:cs typeface="Times New Roman" pitchFamily="18" charset="0"/>
                </a:rPr>
                <a:t>предметов для</a:t>
              </a:r>
            </a:p>
            <a:p>
              <a:pPr algn="ctr"/>
              <a:r>
                <a:rPr lang="ru-RU" altLang="ru-RU" b="0" dirty="0">
                  <a:latin typeface="Times New Roman" pitchFamily="18" charset="0"/>
                  <a:cs typeface="Times New Roman" pitchFamily="18" charset="0"/>
                </a:rPr>
                <a:t>выявления у них</a:t>
              </a:r>
            </a:p>
            <a:p>
              <a:pPr algn="ctr"/>
              <a:r>
                <a:rPr lang="ru-RU" altLang="ru-RU" b="0" dirty="0">
                  <a:latin typeface="Times New Roman" pitchFamily="18" charset="0"/>
                  <a:cs typeface="Times New Roman" pitchFamily="18" charset="0"/>
                </a:rPr>
                <a:t>общего  или</a:t>
              </a:r>
            </a:p>
            <a:p>
              <a:pPr algn="ctr"/>
              <a:r>
                <a:rPr lang="ru-RU" altLang="ru-RU" b="0" dirty="0">
                  <a:latin typeface="Times New Roman" pitchFamily="18" charset="0"/>
                  <a:cs typeface="Times New Roman" pitchFamily="18" charset="0"/>
                </a:rPr>
                <a:t>различий</a:t>
              </a:r>
            </a:p>
          </p:txBody>
        </p: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4643438" y="2928934"/>
            <a:ext cx="2160587" cy="1439862"/>
            <a:chOff x="1824" y="633"/>
            <a:chExt cx="2834" cy="2849"/>
          </a:xfrm>
        </p:grpSpPr>
        <p:sp>
          <p:nvSpPr>
            <p:cNvPr id="2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28 w 21600"/>
                <a:gd name="T1" fmla="*/ 78 h 21600"/>
                <a:gd name="T2" fmla="*/ 55 w 21600"/>
                <a:gd name="T3" fmla="*/ 104 h 21600"/>
                <a:gd name="T4" fmla="*/ 35 w 21600"/>
                <a:gd name="T5" fmla="*/ 68 h 21600"/>
                <a:gd name="T6" fmla="*/ 55 w 21600"/>
                <a:gd name="T7" fmla="*/ 34 h 21600"/>
                <a:gd name="T8" fmla="*/ 28 w 21600"/>
                <a:gd name="T9" fmla="*/ 0 h 21600"/>
                <a:gd name="T10" fmla="*/ 2 w 21600"/>
                <a:gd name="T11" fmla="*/ 33 h 21600"/>
                <a:gd name="T12" fmla="*/ 21 w 21600"/>
                <a:gd name="T13" fmla="*/ 66 h 21600"/>
                <a:gd name="T14" fmla="*/ 2 w 21600"/>
                <a:gd name="T15" fmla="*/ 10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55 h 21600"/>
                <a:gd name="T2" fmla="*/ 28 w 21600"/>
                <a:gd name="T3" fmla="*/ 86 h 21600"/>
                <a:gd name="T4" fmla="*/ 70 w 21600"/>
                <a:gd name="T5" fmla="*/ 57 h 21600"/>
                <a:gd name="T6" fmla="*/ 114 w 21600"/>
                <a:gd name="T7" fmla="*/ 86 h 21600"/>
                <a:gd name="T8" fmla="*/ 146 w 21600"/>
                <a:gd name="T9" fmla="*/ 61 h 21600"/>
                <a:gd name="T10" fmla="*/ 114 w 21600"/>
                <a:gd name="T11" fmla="*/ 23 h 21600"/>
                <a:gd name="T12" fmla="*/ 73 w 21600"/>
                <a:gd name="T13" fmla="*/ 0 h 21600"/>
                <a:gd name="T14" fmla="*/ 28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20 w 21600"/>
                <a:gd name="T1" fmla="*/ 77 h 21600"/>
                <a:gd name="T2" fmla="*/ 1 w 21600"/>
                <a:gd name="T3" fmla="*/ 113 h 21600"/>
                <a:gd name="T4" fmla="*/ 28 w 21600"/>
                <a:gd name="T5" fmla="*/ 144 h 21600"/>
                <a:gd name="T6" fmla="*/ 52 w 21600"/>
                <a:gd name="T7" fmla="*/ 112 h 21600"/>
                <a:gd name="T8" fmla="*/ 34 w 21600"/>
                <a:gd name="T9" fmla="*/ 73 h 21600"/>
                <a:gd name="T10" fmla="*/ 52 w 21600"/>
                <a:gd name="T11" fmla="*/ 31 h 21600"/>
                <a:gd name="T12" fmla="*/ 27 w 21600"/>
                <a:gd name="T13" fmla="*/ 0 h 21600"/>
                <a:gd name="T14" fmla="*/ 1 w 21600"/>
                <a:gd name="T15" fmla="*/ 3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16 w 21600"/>
                <a:gd name="T1" fmla="*/ 50 h 21600"/>
                <a:gd name="T2" fmla="*/ 118 w 21600"/>
                <a:gd name="T3" fmla="*/ 1 h 21600"/>
                <a:gd name="T4" fmla="*/ 33 w 21600"/>
                <a:gd name="T5" fmla="*/ 2 h 21600"/>
                <a:gd name="T6" fmla="*/ 35 w 21600"/>
                <a:gd name="T7" fmla="*/ 50 h 21600"/>
                <a:gd name="T8" fmla="*/ 75 w 21600"/>
                <a:gd name="T9" fmla="*/ 31 h 21600"/>
                <a:gd name="T10" fmla="*/ 75 w 21600"/>
                <a:gd name="T11" fmla="*/ 21 h 21600"/>
                <a:gd name="T12" fmla="*/ 150 w 21600"/>
                <a:gd name="T13" fmla="*/ 24 h 21600"/>
                <a:gd name="T14" fmla="*/ 0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6572251" y="2643183"/>
            <a:ext cx="2376487" cy="1074738"/>
            <a:chOff x="4140" y="799"/>
            <a:chExt cx="1497" cy="677"/>
          </a:xfrm>
        </p:grpSpPr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4568" y="799"/>
              <a:ext cx="7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2400" b="1" dirty="0" smtClean="0">
                  <a:solidFill>
                    <a:srgbClr val="462300"/>
                  </a:solidFill>
                  <a:latin typeface="Times New Roman" pitchFamily="18" charset="0"/>
                  <a:cs typeface="Times New Roman" pitchFamily="18" charset="0"/>
                </a:rPr>
                <a:t>Синтез</a:t>
              </a:r>
              <a:endParaRPr lang="ru-RU" altLang="ru-RU" sz="2400" b="1" dirty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4140" y="1069"/>
              <a:ext cx="149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b="0" dirty="0">
                  <a:latin typeface="Times New Roman" pitchFamily="18" charset="0"/>
                  <a:cs typeface="Times New Roman" pitchFamily="18" charset="0"/>
                </a:rPr>
                <a:t>объединение частей в единое целое</a:t>
              </a:r>
            </a:p>
          </p:txBody>
        </p:sp>
      </p:grp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5072066" y="4786322"/>
            <a:ext cx="1871663" cy="908050"/>
          </a:xfrm>
          <a:custGeom>
            <a:avLst/>
            <a:gdLst>
              <a:gd name="T0" fmla="*/ 121636172 w 21600"/>
              <a:gd name="T1" fmla="*/ 0 h 21600"/>
              <a:gd name="T2" fmla="*/ 0 w 21600"/>
              <a:gd name="T3" fmla="*/ 21189179 h 21600"/>
              <a:gd name="T4" fmla="*/ 121636172 w 21600"/>
              <a:gd name="T5" fmla="*/ 42378315 h 21600"/>
              <a:gd name="T6" fmla="*/ 162181592 w 21600"/>
              <a:gd name="T7" fmla="*/ 2118917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7143768" y="4357694"/>
            <a:ext cx="1769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ru-RU" sz="24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Обобщение</a:t>
            </a:r>
            <a:endParaRPr lang="ru-RU" altLang="ru-RU" sz="24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7072330" y="4786322"/>
            <a:ext cx="17859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0" dirty="0">
                <a:latin typeface="Times New Roman" pitchFamily="18" charset="0"/>
                <a:cs typeface="Times New Roman" pitchFamily="18" charset="0"/>
              </a:rPr>
              <a:t>переход от единичного </a:t>
            </a:r>
            <a:endParaRPr lang="ru-RU" alt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b="0" dirty="0">
                <a:latin typeface="Times New Roman" pitchFamily="18" charset="0"/>
                <a:cs typeface="Times New Roman" pitchFamily="18" charset="0"/>
              </a:rPr>
              <a:t>общему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258</TotalTime>
  <Words>630</Words>
  <Application>Microsoft Office PowerPoint</Application>
  <PresentationFormat>Экран (4:3)</PresentationFormat>
  <Paragraphs>125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SimSun</vt:lpstr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позор колледжа)))</dc:creator>
  <cp:lastModifiedBy>kabinet-214</cp:lastModifiedBy>
  <cp:revision>42</cp:revision>
  <dcterms:created xsi:type="dcterms:W3CDTF">2019-12-08T13:18:36Z</dcterms:created>
  <dcterms:modified xsi:type="dcterms:W3CDTF">2020-02-28T03:04:05Z</dcterms:modified>
</cp:coreProperties>
</file>